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2" r:id="rId5"/>
  </p:sldMasterIdLst>
  <p:notesMasterIdLst>
    <p:notesMasterId r:id="rId9"/>
  </p:notesMasterIdLst>
  <p:handoutMasterIdLst>
    <p:handoutMasterId r:id="rId10"/>
  </p:handoutMasterIdLst>
  <p:sldIdLst>
    <p:sldId id="269" r:id="rId6"/>
    <p:sldId id="2147483554" r:id="rId7"/>
    <p:sldId id="267" r:id="rId8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96B"/>
    <a:srgbClr val="464C9C"/>
    <a:srgbClr val="9D9DA8"/>
    <a:srgbClr val="FFFFFF"/>
    <a:srgbClr val="99E5E8"/>
    <a:srgbClr val="F3F5F4"/>
    <a:srgbClr val="439FE2"/>
    <a:srgbClr val="EFF5FF"/>
    <a:srgbClr val="FFF4CA"/>
    <a:srgbClr val="F9D95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E50FCAC-0677-4A3C-B02B-45B7BB48F730}" v="7" dt="2026-02-06T10:46:04.9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431" autoAdjust="0"/>
  </p:normalViewPr>
  <p:slideViewPr>
    <p:cSldViewPr snapToGrid="0">
      <p:cViewPr varScale="1">
        <p:scale>
          <a:sx n="120" d="100"/>
          <a:sy n="120" d="100"/>
        </p:scale>
        <p:origin x="23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5/10/relationships/revisionInfo" Target="revisionInfo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>
            <a:extLst>
              <a:ext uri="{FF2B5EF4-FFF2-40B4-BE49-F238E27FC236}">
                <a16:creationId xmlns:a16="http://schemas.microsoft.com/office/drawing/2014/main" id="{6736C1B1-E309-C974-0275-FF2983EBB8D0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EAA25D9-E762-D0EE-89B3-24899A91FBF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732BD6-121A-4E08-9476-837E40A60CA0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141E8328-A3DD-1666-66ED-06ED2B2DF7B9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BB44C81A-ABAA-E7BD-4314-6A22E497642F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986A19-84A0-41D1-BF36-566F5A9D703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369730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4A8E81-51C4-4AE6-BB55-8F525EB760DE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F9A2AA-037E-421D-92F5-E2DA0DFEFCF8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95037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tro Produ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494E5B3B-823E-0F43-3873-37576833DDE6}"/>
              </a:ext>
            </a:extLst>
          </p:cNvPr>
          <p:cNvSpPr/>
          <p:nvPr userDrawn="1"/>
        </p:nvSpPr>
        <p:spPr>
          <a:xfrm>
            <a:off x="0" y="0"/>
            <a:ext cx="12192000" cy="5082139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schemeClr val="bg1"/>
              </a:solidFill>
            </a:endParaRPr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C2B13694-12EB-E22B-5671-9096C0C3505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27115" y="1395028"/>
            <a:ext cx="7604831" cy="1325563"/>
          </a:xfrm>
        </p:spPr>
        <p:txBody>
          <a:bodyPr/>
          <a:lstStyle>
            <a:lvl1pPr>
              <a:defRPr cap="sm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Titre de la proposition</a:t>
            </a:r>
          </a:p>
        </p:txBody>
      </p:sp>
      <p:pic>
        <p:nvPicPr>
          <p:cNvPr id="8" name="Image 7">
            <a:extLst>
              <a:ext uri="{FF2B5EF4-FFF2-40B4-BE49-F238E27FC236}">
                <a16:creationId xmlns:a16="http://schemas.microsoft.com/office/drawing/2014/main" id="{EDFB174A-3A17-D6A7-5E49-51449DAD6BF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935089" y="5417267"/>
            <a:ext cx="2719361" cy="1034021"/>
          </a:xfrm>
          <a:prstGeom prst="rect">
            <a:avLst/>
          </a:prstGeom>
        </p:spPr>
      </p:pic>
      <p:sp>
        <p:nvSpPr>
          <p:cNvPr id="13" name="Espace réservé du texte 12">
            <a:extLst>
              <a:ext uri="{FF2B5EF4-FFF2-40B4-BE49-F238E27FC236}">
                <a16:creationId xmlns:a16="http://schemas.microsoft.com/office/drawing/2014/main" id="{F4F89ED9-8B3D-F075-6BC3-AD7F655362B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27115" y="2864963"/>
            <a:ext cx="4022157" cy="33733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Date</a:t>
            </a:r>
          </a:p>
        </p:txBody>
      </p:sp>
      <p:sp>
        <p:nvSpPr>
          <p:cNvPr id="14" name="Espace réservé du texte 12">
            <a:extLst>
              <a:ext uri="{FF2B5EF4-FFF2-40B4-BE49-F238E27FC236}">
                <a16:creationId xmlns:a16="http://schemas.microsoft.com/office/drawing/2014/main" id="{667072CC-9243-A182-58F3-A7B09B0B8AC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27115" y="3224044"/>
            <a:ext cx="4022157" cy="337335"/>
          </a:xfrm>
        </p:spPr>
        <p:txBody>
          <a:bodyPr>
            <a:noAutofit/>
          </a:bodyPr>
          <a:lstStyle>
            <a:lvl1pPr marL="0" indent="0">
              <a:buNone/>
              <a:defRPr sz="1800">
                <a:solidFill>
                  <a:schemeClr val="bg1"/>
                </a:solidFill>
              </a:defRPr>
            </a:lvl1pPr>
          </a:lstStyle>
          <a:p>
            <a:pPr lvl="0"/>
            <a:r>
              <a:rPr lang="fr-FR"/>
              <a:t>Référence</a:t>
            </a:r>
          </a:p>
        </p:txBody>
      </p:sp>
    </p:spTree>
    <p:extLst>
      <p:ext uri="{BB962C8B-B14F-4D97-AF65-F5344CB8AC3E}">
        <p14:creationId xmlns:p14="http://schemas.microsoft.com/office/powerpoint/2010/main" val="2014540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5CE94EF-73AA-CF5C-68E4-E3FCF56E6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BB9AC57-F2BF-E1BC-D909-1103E27E3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14CC506E-9CEB-36D4-CCC7-B7D566D5A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7A3BFB0-8D9F-C14F-CB9C-6404D5897D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88FBF9-0BA8-B37A-BEA0-6438255D05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98659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D3731E1-C98E-1658-4208-B7899B469A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312893DC-054C-8339-00A5-1B662475E6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4CC2118-C6C0-B422-73AF-0AB367CA75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3C0C22C-218E-D0D2-8AB3-AE17206CD6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899907-8AC1-551E-03FE-57259FA07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914473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2990846-EE2A-C8A3-F155-3A9240840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21F5AC8-0C62-E501-31ED-09FC3BF0C59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2E3F159A-8DDE-E03F-F033-79D922A1550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C27541D9-1066-5643-8958-CDAB20D078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D191338F-D09A-D7DB-E43A-E133CAA84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BA0CD88D-1AC6-9C8F-6CA6-6BDAE49FC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32359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A3322D3-AC1B-9BBB-EA39-EC10F79F91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7DFE52F5-B75C-3107-1552-0E970724AAD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16395635-8AEA-9BE2-8EA6-79560378A3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BA7BB46-11BC-F467-603C-30787C34B3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B5CB774B-2365-AC2E-DF85-9E43114063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7368214B-A823-C781-9A6E-6FA4F10762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706AE024-2625-0D48-5FF2-E7D88EC5A0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55B5EBE-6C1D-35B9-33FA-266AC3032B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59300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B8A7C54-E96F-C054-4AE2-2B3663D6B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16FED9DA-04AE-0736-0ED7-B314B761C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FCEF8B7-6608-2A7D-4841-17E928564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0A0D173A-43F4-4372-E2EA-CDB75A89E7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75118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D76CBD0D-06DD-9627-28E5-2FA67BAF31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DA246C2E-C519-4740-8D2E-0584FCF2D9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819B624-3472-3B22-C36C-7BA5CD0A1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501061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3A1C162-7ADF-CC36-D16C-071801F7DB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5F060E8-0B4A-4DAB-FD08-EE93D3B34F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C15CAC6B-61B6-B3D8-ACA2-4AAF4B1758A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0429725-AB22-0285-4F2B-45821F4FA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6FAFF171-FC17-2047-733B-825971628C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36B2CF3-FF28-0375-93E3-5BDDC0E76E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49230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CBB9A9DA-0C31-1337-63F7-27810A2BB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6D212809-EBFC-75CC-01DF-0E659D28795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EC3D3D9F-B491-520E-AD4F-CD5B548BC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9E2EC60-2815-D9AC-D384-279745EA2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775DCC0-1375-AEA7-5346-73E91B36C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00EF05FF-BE84-ACAE-EC4D-1C5BBC678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294561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236844D-2B77-EC34-FAC6-BEBE9241D8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2815DFEC-9335-DDF0-785A-92C72358AE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502BFA5D-E7F7-2F28-984A-CCA755D3D8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E03C79C-C92F-C36B-9218-9FB5C9536A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D5B3D44-3AAA-42FA-E081-7F9FF13277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62607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9C250C95-B86A-CAAF-2C60-5D8EBDB30CB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372AC696-8F98-B7E4-075E-4EE296CB9E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1862EB-4D76-DE0F-2E27-F8F244273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C77B9F71-BB99-0059-3ECA-4D953DFA7F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2E515E-A53D-22C5-DE3A-9E9B99FC4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09041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bg object 16">
            <a:extLst>
              <a:ext uri="{FF2B5EF4-FFF2-40B4-BE49-F238E27FC236}">
                <a16:creationId xmlns:a16="http://schemas.microsoft.com/office/drawing/2014/main" id="{3F96B285-2ED7-3E0F-0831-1FC4FB0D517E}"/>
              </a:ext>
            </a:extLst>
          </p:cNvPr>
          <p:cNvSpPr/>
          <p:nvPr userDrawn="1"/>
        </p:nvSpPr>
        <p:spPr>
          <a:xfrm>
            <a:off x="1" y="1"/>
            <a:ext cx="12192000" cy="6858000"/>
          </a:xfrm>
          <a:custGeom>
            <a:avLst/>
            <a:gdLst/>
            <a:ahLst/>
            <a:cxnLst/>
            <a:rect l="l" t="t" r="r" b="b"/>
            <a:pathLst>
              <a:path w="10688955" h="7557134">
                <a:moveTo>
                  <a:pt x="10688815" y="0"/>
                </a:moveTo>
                <a:lnTo>
                  <a:pt x="0" y="0"/>
                </a:lnTo>
                <a:lnTo>
                  <a:pt x="0" y="7556817"/>
                </a:lnTo>
                <a:lnTo>
                  <a:pt x="10688815" y="7556817"/>
                </a:lnTo>
                <a:lnTo>
                  <a:pt x="10688815" y="0"/>
                </a:lnTo>
                <a:close/>
              </a:path>
            </a:pathLst>
          </a:custGeom>
          <a:solidFill>
            <a:srgbClr val="F6D468"/>
          </a:solidFill>
        </p:spPr>
        <p:txBody>
          <a:bodyPr wrap="square" lIns="0" tIns="0" rIns="0" bIns="0" rtlCol="0"/>
          <a:lstStyle/>
          <a:p>
            <a:endParaRPr sz="1224"/>
          </a:p>
        </p:txBody>
      </p:sp>
      <p:sp>
        <p:nvSpPr>
          <p:cNvPr id="8" name="bg object 18">
            <a:extLst>
              <a:ext uri="{FF2B5EF4-FFF2-40B4-BE49-F238E27FC236}">
                <a16:creationId xmlns:a16="http://schemas.microsoft.com/office/drawing/2014/main" id="{27AC5C9F-9AEB-AA5A-854B-3ABC967D7810}"/>
              </a:ext>
            </a:extLst>
          </p:cNvPr>
          <p:cNvSpPr/>
          <p:nvPr userDrawn="1"/>
        </p:nvSpPr>
        <p:spPr>
          <a:xfrm>
            <a:off x="576949" y="3899140"/>
            <a:ext cx="3406921" cy="2958859"/>
          </a:xfrm>
          <a:custGeom>
            <a:avLst/>
            <a:gdLst/>
            <a:ahLst/>
            <a:cxnLst/>
            <a:rect l="l" t="t" r="r" b="b"/>
            <a:pathLst>
              <a:path w="2804795" h="3780154">
                <a:moveTo>
                  <a:pt x="2264435" y="0"/>
                </a:moveTo>
                <a:lnTo>
                  <a:pt x="540004" y="0"/>
                </a:lnTo>
                <a:lnTo>
                  <a:pt x="490852" y="2206"/>
                </a:lnTo>
                <a:lnTo>
                  <a:pt x="442938" y="8700"/>
                </a:lnTo>
                <a:lnTo>
                  <a:pt x="396450" y="19289"/>
                </a:lnTo>
                <a:lnTo>
                  <a:pt x="351579" y="33784"/>
                </a:lnTo>
                <a:lnTo>
                  <a:pt x="308517" y="51993"/>
                </a:lnTo>
                <a:lnTo>
                  <a:pt x="267454" y="73726"/>
                </a:lnTo>
                <a:lnTo>
                  <a:pt x="228580" y="98793"/>
                </a:lnTo>
                <a:lnTo>
                  <a:pt x="192087" y="127002"/>
                </a:lnTo>
                <a:lnTo>
                  <a:pt x="158164" y="158164"/>
                </a:lnTo>
                <a:lnTo>
                  <a:pt x="127002" y="192087"/>
                </a:lnTo>
                <a:lnTo>
                  <a:pt x="98793" y="228580"/>
                </a:lnTo>
                <a:lnTo>
                  <a:pt x="73726" y="267454"/>
                </a:lnTo>
                <a:lnTo>
                  <a:pt x="51993" y="308517"/>
                </a:lnTo>
                <a:lnTo>
                  <a:pt x="33784" y="351579"/>
                </a:lnTo>
                <a:lnTo>
                  <a:pt x="19289" y="396450"/>
                </a:lnTo>
                <a:lnTo>
                  <a:pt x="8700" y="442938"/>
                </a:lnTo>
                <a:lnTo>
                  <a:pt x="2206" y="490852"/>
                </a:lnTo>
                <a:lnTo>
                  <a:pt x="0" y="540004"/>
                </a:lnTo>
                <a:lnTo>
                  <a:pt x="0" y="3672001"/>
                </a:lnTo>
                <a:lnTo>
                  <a:pt x="2206" y="3721152"/>
                </a:lnTo>
                <a:lnTo>
                  <a:pt x="8700" y="3769067"/>
                </a:lnTo>
                <a:lnTo>
                  <a:pt x="11190" y="3779999"/>
                </a:lnTo>
                <a:lnTo>
                  <a:pt x="2793236" y="3779999"/>
                </a:lnTo>
                <a:lnTo>
                  <a:pt x="2795726" y="3769067"/>
                </a:lnTo>
                <a:lnTo>
                  <a:pt x="2802219" y="3721152"/>
                </a:lnTo>
                <a:lnTo>
                  <a:pt x="2804426" y="3672001"/>
                </a:lnTo>
                <a:lnTo>
                  <a:pt x="2804426" y="540004"/>
                </a:lnTo>
                <a:lnTo>
                  <a:pt x="2802219" y="490852"/>
                </a:lnTo>
                <a:lnTo>
                  <a:pt x="2795726" y="442938"/>
                </a:lnTo>
                <a:lnTo>
                  <a:pt x="2785138" y="396450"/>
                </a:lnTo>
                <a:lnTo>
                  <a:pt x="2770644" y="351579"/>
                </a:lnTo>
                <a:lnTo>
                  <a:pt x="2752435" y="308517"/>
                </a:lnTo>
                <a:lnTo>
                  <a:pt x="2730703" y="267454"/>
                </a:lnTo>
                <a:lnTo>
                  <a:pt x="2705637" y="228580"/>
                </a:lnTo>
                <a:lnTo>
                  <a:pt x="2677429" y="192087"/>
                </a:lnTo>
                <a:lnTo>
                  <a:pt x="2646268" y="158164"/>
                </a:lnTo>
                <a:lnTo>
                  <a:pt x="2612347" y="127002"/>
                </a:lnTo>
                <a:lnTo>
                  <a:pt x="2575854" y="98793"/>
                </a:lnTo>
                <a:lnTo>
                  <a:pt x="2536981" y="73726"/>
                </a:lnTo>
                <a:lnTo>
                  <a:pt x="2495919" y="51993"/>
                </a:lnTo>
                <a:lnTo>
                  <a:pt x="2452857" y="33784"/>
                </a:lnTo>
                <a:lnTo>
                  <a:pt x="2407988" y="19289"/>
                </a:lnTo>
                <a:lnTo>
                  <a:pt x="2361500" y="8700"/>
                </a:lnTo>
                <a:lnTo>
                  <a:pt x="2313586" y="2206"/>
                </a:lnTo>
                <a:lnTo>
                  <a:pt x="2264435" y="0"/>
                </a:lnTo>
                <a:close/>
              </a:path>
            </a:pathLst>
          </a:custGeom>
          <a:solidFill>
            <a:srgbClr val="4457A6"/>
          </a:solidFill>
        </p:spPr>
        <p:txBody>
          <a:bodyPr wrap="square" lIns="0" tIns="0" rIns="0" bIns="0" rtlCol="0"/>
          <a:lstStyle/>
          <a:p>
            <a:pPr algn="l"/>
            <a:endParaRPr sz="952"/>
          </a:p>
        </p:txBody>
      </p:sp>
      <p:sp>
        <p:nvSpPr>
          <p:cNvPr id="10" name="Espace réservé du texte 6">
            <a:extLst>
              <a:ext uri="{FF2B5EF4-FFF2-40B4-BE49-F238E27FC236}">
                <a16:creationId xmlns:a16="http://schemas.microsoft.com/office/drawing/2014/main" id="{C71B3EC2-3503-BF60-7899-3004FBDDDC6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809095" y="4226208"/>
            <a:ext cx="2942628" cy="101395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>
              <a:buNone/>
              <a:defRPr sz="8000" b="1" i="0">
                <a:solidFill>
                  <a:srgbClr val="FAD858"/>
                </a:solidFill>
                <a:latin typeface="Montserrat" pitchFamily="2" charset="77"/>
              </a:defRPr>
            </a:lvl1pPr>
          </a:lstStyle>
          <a:p>
            <a:pPr lvl="0"/>
            <a:r>
              <a:rPr lang="fr-FR"/>
              <a:t>00</a:t>
            </a:r>
          </a:p>
        </p:txBody>
      </p:sp>
      <p:sp>
        <p:nvSpPr>
          <p:cNvPr id="11" name="Espace réservé du texte 12">
            <a:extLst>
              <a:ext uri="{FF2B5EF4-FFF2-40B4-BE49-F238E27FC236}">
                <a16:creationId xmlns:a16="http://schemas.microsoft.com/office/drawing/2014/main" id="{796CB0BE-13E6-85F8-E48B-70D6DF39333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809096" y="5317800"/>
            <a:ext cx="2942627" cy="13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800" b="1" i="0">
                <a:solidFill>
                  <a:schemeClr val="bg1"/>
                </a:solidFill>
                <a:latin typeface="Montserrat" pitchFamily="2" charset="77"/>
              </a:defRPr>
            </a:lvl1pPr>
          </a:lstStyle>
          <a:p>
            <a:pPr lvl="0"/>
            <a:r>
              <a:rPr lang="fr-FR"/>
              <a:t>Cliquez pour ajouter un titre </a:t>
            </a:r>
          </a:p>
        </p:txBody>
      </p:sp>
    </p:spTree>
    <p:extLst>
      <p:ext uri="{BB962C8B-B14F-4D97-AF65-F5344CB8AC3E}">
        <p14:creationId xmlns:p14="http://schemas.microsoft.com/office/powerpoint/2010/main" val="3413959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65F5A8-9BA6-AFE1-E591-A4A4A6DA8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242" y="833587"/>
            <a:ext cx="11369049" cy="5584466"/>
          </a:xfrm>
        </p:spPr>
        <p:txBody>
          <a:bodyPr>
            <a:normAutofit/>
          </a:bodyPr>
          <a:lstStyle>
            <a:lvl1pPr marL="228600" indent="-228600">
              <a:buClr>
                <a:schemeClr val="tx2"/>
              </a:buClr>
              <a:buFont typeface="Wingdings" panose="05000000000000000000" pitchFamily="2" charset="2"/>
              <a:buChar char="§"/>
              <a:defRPr sz="1400">
                <a:solidFill>
                  <a:schemeClr val="accent3"/>
                </a:solidFill>
              </a:defRPr>
            </a:lvl1pPr>
            <a:lvl2pPr marL="685800" indent="-228600">
              <a:buClr>
                <a:schemeClr val="tx2"/>
              </a:buClr>
              <a:buFont typeface="Wingdings" panose="05000000000000000000" pitchFamily="2" charset="2"/>
              <a:buChar char="ü"/>
              <a:defRPr sz="1400">
                <a:solidFill>
                  <a:schemeClr val="accent3"/>
                </a:solidFill>
              </a:defRPr>
            </a:lvl2pPr>
            <a:lvl3pPr>
              <a:buClr>
                <a:schemeClr val="tx2"/>
              </a:buClr>
              <a:defRPr sz="1400">
                <a:solidFill>
                  <a:schemeClr val="accent3"/>
                </a:solidFill>
              </a:defRPr>
            </a:lvl3pPr>
            <a:lvl4pPr marL="1600200" indent="-228600">
              <a:buClr>
                <a:schemeClr val="tx2"/>
              </a:buClr>
              <a:buFont typeface="Courier New" panose="02070309020205020404" pitchFamily="49" charset="0"/>
              <a:buChar char="o"/>
              <a:defRPr sz="1400">
                <a:solidFill>
                  <a:schemeClr val="accent3"/>
                </a:solidFill>
              </a:defRPr>
            </a:lvl4pPr>
            <a:lvl5pPr marL="2114550" indent="-285750">
              <a:buClr>
                <a:schemeClr val="tx2"/>
              </a:buClr>
              <a:buFont typeface="Wingdings" panose="05000000000000000000" pitchFamily="2" charset="2"/>
              <a:buChar char="Ø"/>
              <a:defRPr sz="1400">
                <a:solidFill>
                  <a:schemeClr val="accent3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6E8827-0948-A332-85D0-73CEEB822FED}"/>
              </a:ext>
            </a:extLst>
          </p:cNvPr>
          <p:cNvSpPr/>
          <p:nvPr userDrawn="1"/>
        </p:nvSpPr>
        <p:spPr>
          <a:xfrm>
            <a:off x="266175" y="230188"/>
            <a:ext cx="10076897" cy="450849"/>
          </a:xfrm>
          <a:prstGeom prst="rect">
            <a:avLst/>
          </a:prstGeom>
          <a:solidFill>
            <a:srgbClr val="44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24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0121DCD-7497-838F-1A84-B0307CE4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42" y="296863"/>
            <a:ext cx="9849928" cy="315912"/>
          </a:xfrm>
        </p:spPr>
        <p:txBody>
          <a:bodyPr>
            <a:noAutofit/>
          </a:bodyPr>
          <a:lstStyle>
            <a:lvl1pPr>
              <a:defRPr sz="2400" cap="sm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pic>
        <p:nvPicPr>
          <p:cNvPr id="10" name="Image 9" descr="Une image contenant texte, Police, capture d’écran, Graphique&#10;&#10;Description générée automatiquement">
            <a:extLst>
              <a:ext uri="{FF2B5EF4-FFF2-40B4-BE49-F238E27FC236}">
                <a16:creationId xmlns:a16="http://schemas.microsoft.com/office/drawing/2014/main" id="{F5AA3AB6-4225-111E-8C45-9039D916FD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1183" y="230187"/>
            <a:ext cx="937109" cy="450849"/>
          </a:xfrm>
          <a:prstGeom prst="rect">
            <a:avLst/>
          </a:prstGeom>
        </p:spPr>
      </p:pic>
      <p:sp>
        <p:nvSpPr>
          <p:cNvPr id="11" name="bg object 16">
            <a:extLst>
              <a:ext uri="{FF2B5EF4-FFF2-40B4-BE49-F238E27FC236}">
                <a16:creationId xmlns:a16="http://schemas.microsoft.com/office/drawing/2014/main" id="{3FB873AE-2C64-5557-11A6-DBDFCE7C7D9B}"/>
              </a:ext>
            </a:extLst>
          </p:cNvPr>
          <p:cNvSpPr/>
          <p:nvPr userDrawn="1"/>
        </p:nvSpPr>
        <p:spPr>
          <a:xfrm>
            <a:off x="0" y="6561137"/>
            <a:ext cx="12192000" cy="296863"/>
          </a:xfrm>
          <a:custGeom>
            <a:avLst/>
            <a:gdLst/>
            <a:ahLst/>
            <a:cxnLst/>
            <a:rect l="l" t="t" r="r" b="b"/>
            <a:pathLst>
              <a:path w="10692130" h="274954">
                <a:moveTo>
                  <a:pt x="0" y="274764"/>
                </a:moveTo>
                <a:lnTo>
                  <a:pt x="10692003" y="274764"/>
                </a:lnTo>
                <a:lnTo>
                  <a:pt x="10692003" y="0"/>
                </a:lnTo>
                <a:lnTo>
                  <a:pt x="0" y="0"/>
                </a:lnTo>
                <a:lnTo>
                  <a:pt x="0" y="274764"/>
                </a:lnTo>
                <a:close/>
              </a:path>
            </a:pathLst>
          </a:custGeom>
          <a:solidFill>
            <a:srgbClr val="4459A3"/>
          </a:solidFill>
        </p:spPr>
        <p:txBody>
          <a:bodyPr wrap="square" lIns="0" tIns="0" rIns="0" bIns="0" rtlCol="0"/>
          <a:lstStyle/>
          <a:p>
            <a:endParaRPr sz="1224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FDCD83-DEAF-63CD-0BEB-5FF70C2E2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89059" y="6602728"/>
            <a:ext cx="4114800" cy="213681"/>
          </a:xfr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fr-FR"/>
              <a:t>Harmonie Delivery Suite –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A9F15A-B018-7C12-1D2B-E74688EEF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9737" y="6594475"/>
            <a:ext cx="907211" cy="230187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fld id="{A3F27BBA-4D83-4328-89D5-33DD4CE0FCA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82120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AF6E8827-0948-A332-85D0-73CEEB822FED}"/>
              </a:ext>
            </a:extLst>
          </p:cNvPr>
          <p:cNvSpPr/>
          <p:nvPr userDrawn="1"/>
        </p:nvSpPr>
        <p:spPr>
          <a:xfrm>
            <a:off x="266175" y="230188"/>
            <a:ext cx="10076897" cy="450849"/>
          </a:xfrm>
          <a:prstGeom prst="rect">
            <a:avLst/>
          </a:prstGeom>
          <a:solidFill>
            <a:srgbClr val="44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24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0121DCD-7497-838F-1A84-B0307CE4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42" y="296863"/>
            <a:ext cx="9849928" cy="315912"/>
          </a:xfrm>
        </p:spPr>
        <p:txBody>
          <a:bodyPr>
            <a:noAutofit/>
          </a:bodyPr>
          <a:lstStyle>
            <a:lvl1pPr>
              <a:defRPr sz="2400" cap="sm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pic>
        <p:nvPicPr>
          <p:cNvPr id="10" name="Image 9" descr="Une image contenant texte, Police, capture d’écran, Graphique&#10;&#10;Description générée automatiquement">
            <a:extLst>
              <a:ext uri="{FF2B5EF4-FFF2-40B4-BE49-F238E27FC236}">
                <a16:creationId xmlns:a16="http://schemas.microsoft.com/office/drawing/2014/main" id="{F5AA3AB6-4225-111E-8C45-9039D916FD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1183" y="230187"/>
            <a:ext cx="937109" cy="450849"/>
          </a:xfrm>
          <a:prstGeom prst="rect">
            <a:avLst/>
          </a:prstGeom>
        </p:spPr>
      </p:pic>
      <p:sp>
        <p:nvSpPr>
          <p:cNvPr id="11" name="bg object 16">
            <a:extLst>
              <a:ext uri="{FF2B5EF4-FFF2-40B4-BE49-F238E27FC236}">
                <a16:creationId xmlns:a16="http://schemas.microsoft.com/office/drawing/2014/main" id="{3FB873AE-2C64-5557-11A6-DBDFCE7C7D9B}"/>
              </a:ext>
            </a:extLst>
          </p:cNvPr>
          <p:cNvSpPr/>
          <p:nvPr userDrawn="1"/>
        </p:nvSpPr>
        <p:spPr>
          <a:xfrm>
            <a:off x="0" y="6561137"/>
            <a:ext cx="12192000" cy="296863"/>
          </a:xfrm>
          <a:custGeom>
            <a:avLst/>
            <a:gdLst/>
            <a:ahLst/>
            <a:cxnLst/>
            <a:rect l="l" t="t" r="r" b="b"/>
            <a:pathLst>
              <a:path w="10692130" h="274954">
                <a:moveTo>
                  <a:pt x="0" y="274764"/>
                </a:moveTo>
                <a:lnTo>
                  <a:pt x="10692003" y="274764"/>
                </a:lnTo>
                <a:lnTo>
                  <a:pt x="10692003" y="0"/>
                </a:lnTo>
                <a:lnTo>
                  <a:pt x="0" y="0"/>
                </a:lnTo>
                <a:lnTo>
                  <a:pt x="0" y="274764"/>
                </a:lnTo>
                <a:close/>
              </a:path>
            </a:pathLst>
          </a:custGeom>
          <a:solidFill>
            <a:srgbClr val="4459A3"/>
          </a:solidFill>
        </p:spPr>
        <p:txBody>
          <a:bodyPr wrap="square" lIns="0" tIns="0" rIns="0" bIns="0" rtlCol="0"/>
          <a:lstStyle/>
          <a:p>
            <a:endParaRPr sz="1224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FDCD83-DEAF-63CD-0BEB-5FF70C2E2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89059" y="6602728"/>
            <a:ext cx="4114800" cy="213681"/>
          </a:xfr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fr-FR"/>
              <a:t>Harmonie Delivery Suite –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A9F15A-B018-7C12-1D2B-E74688EEF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9737" y="6594475"/>
            <a:ext cx="907211" cy="230187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fld id="{A3F27BBA-4D83-4328-89D5-33DD4CE0FCA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782234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Rayo Corpora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issu, blanc, capture d’écran, motif&#10;&#10;Description générée automatiquement">
            <a:extLst>
              <a:ext uri="{FF2B5EF4-FFF2-40B4-BE49-F238E27FC236}">
                <a16:creationId xmlns:a16="http://schemas.microsoft.com/office/drawing/2014/main" id="{570F0173-3BCB-BCF9-1A83-A1F01DB3AF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4" y="0"/>
            <a:ext cx="12189797" cy="6858000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AF6E8827-0948-A332-85D0-73CEEB822FED}"/>
              </a:ext>
            </a:extLst>
          </p:cNvPr>
          <p:cNvSpPr/>
          <p:nvPr userDrawn="1"/>
        </p:nvSpPr>
        <p:spPr>
          <a:xfrm>
            <a:off x="266175" y="230188"/>
            <a:ext cx="10076897" cy="450849"/>
          </a:xfrm>
          <a:prstGeom prst="rect">
            <a:avLst/>
          </a:prstGeom>
          <a:solidFill>
            <a:srgbClr val="44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24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0121DCD-7497-838F-1A84-B0307CE4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42" y="296863"/>
            <a:ext cx="9849928" cy="315912"/>
          </a:xfrm>
        </p:spPr>
        <p:txBody>
          <a:bodyPr>
            <a:noAutofit/>
          </a:bodyPr>
          <a:lstStyle>
            <a:lvl1pPr>
              <a:defRPr sz="2400" cap="sm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pic>
        <p:nvPicPr>
          <p:cNvPr id="10" name="Image 9" descr="Une image contenant texte, Police, capture d’écran, Graphique&#10;&#10;Description générée automatiquement">
            <a:extLst>
              <a:ext uri="{FF2B5EF4-FFF2-40B4-BE49-F238E27FC236}">
                <a16:creationId xmlns:a16="http://schemas.microsoft.com/office/drawing/2014/main" id="{F5AA3AB6-4225-111E-8C45-9039D916FDF2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1183" y="230187"/>
            <a:ext cx="937109" cy="450849"/>
          </a:xfrm>
          <a:prstGeom prst="rect">
            <a:avLst/>
          </a:prstGeom>
        </p:spPr>
      </p:pic>
      <p:sp>
        <p:nvSpPr>
          <p:cNvPr id="11" name="bg object 16">
            <a:extLst>
              <a:ext uri="{FF2B5EF4-FFF2-40B4-BE49-F238E27FC236}">
                <a16:creationId xmlns:a16="http://schemas.microsoft.com/office/drawing/2014/main" id="{3FB873AE-2C64-5557-11A6-DBDFCE7C7D9B}"/>
              </a:ext>
            </a:extLst>
          </p:cNvPr>
          <p:cNvSpPr/>
          <p:nvPr userDrawn="1"/>
        </p:nvSpPr>
        <p:spPr>
          <a:xfrm>
            <a:off x="0" y="6561137"/>
            <a:ext cx="12192000" cy="296863"/>
          </a:xfrm>
          <a:custGeom>
            <a:avLst/>
            <a:gdLst/>
            <a:ahLst/>
            <a:cxnLst/>
            <a:rect l="l" t="t" r="r" b="b"/>
            <a:pathLst>
              <a:path w="10692130" h="274954">
                <a:moveTo>
                  <a:pt x="0" y="274764"/>
                </a:moveTo>
                <a:lnTo>
                  <a:pt x="10692003" y="274764"/>
                </a:lnTo>
                <a:lnTo>
                  <a:pt x="10692003" y="0"/>
                </a:lnTo>
                <a:lnTo>
                  <a:pt x="0" y="0"/>
                </a:lnTo>
                <a:lnTo>
                  <a:pt x="0" y="274764"/>
                </a:lnTo>
                <a:close/>
              </a:path>
            </a:pathLst>
          </a:custGeom>
          <a:solidFill>
            <a:srgbClr val="4459A3"/>
          </a:solidFill>
        </p:spPr>
        <p:txBody>
          <a:bodyPr wrap="square" lIns="0" tIns="0" rIns="0" bIns="0" rtlCol="0"/>
          <a:lstStyle/>
          <a:p>
            <a:endParaRPr sz="1224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FDCD83-DEAF-63CD-0BEB-5FF70C2E2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89059" y="6602728"/>
            <a:ext cx="4114800" cy="213681"/>
          </a:xfr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fr-FR"/>
              <a:t>Harmonie Delivery Suite –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A9F15A-B018-7C12-1D2B-E74688EEF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9737" y="6594475"/>
            <a:ext cx="907211" cy="230187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fld id="{A3F27BBA-4D83-4328-89D5-33DD4CE0FCA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54704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s cli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 descr="Une image contenant tissu, blanc, capture d’écran, motif&#10;&#10;Description générée automatiquement">
            <a:extLst>
              <a:ext uri="{FF2B5EF4-FFF2-40B4-BE49-F238E27FC236}">
                <a16:creationId xmlns:a16="http://schemas.microsoft.com/office/drawing/2014/main" id="{570F0173-3BCB-BCF9-1A83-A1F01DB3AFB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6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84" y="0"/>
            <a:ext cx="12189797" cy="6858000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FCFA871F-E2D5-A8C3-90CA-C1497715187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noFill/>
          <a:ln w="127000" cmpd="sng"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49000">
                  <a:schemeClr val="tx2"/>
                </a:gs>
              </a:gsLst>
              <a:lin ang="5400000" scaled="1"/>
            </a:gradFill>
            <a:extLst>
              <a:ext uri="{C807C97D-BFC1-408E-A445-0C87EB9F89A2}">
                <ask:lineSketchStyleProps xmlns:ask="http://schemas.microsoft.com/office/drawing/2018/sketchyshapes" sd="1219033472">
                  <a:custGeom>
                    <a:avLst/>
                    <a:gdLst>
                      <a:gd name="connsiteX0" fmla="*/ 0 w 12192000"/>
                      <a:gd name="connsiteY0" fmla="*/ 0 h 6858000"/>
                      <a:gd name="connsiteX1" fmla="*/ 12192000 w 12192000"/>
                      <a:gd name="connsiteY1" fmla="*/ 0 h 6858000"/>
                      <a:gd name="connsiteX2" fmla="*/ 12192000 w 12192000"/>
                      <a:gd name="connsiteY2" fmla="*/ 6858000 h 6858000"/>
                      <a:gd name="connsiteX3" fmla="*/ 0 w 12192000"/>
                      <a:gd name="connsiteY3" fmla="*/ 6858000 h 6858000"/>
                      <a:gd name="connsiteX4" fmla="*/ 0 w 12192000"/>
                      <a:gd name="connsiteY4" fmla="*/ 0 h 68580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</a:cxnLst>
                    <a:rect l="l" t="t" r="r" b="b"/>
                    <a:pathLst>
                      <a:path w="12192000" h="6858000" extrusionOk="0">
                        <a:moveTo>
                          <a:pt x="0" y="0"/>
                        </a:moveTo>
                        <a:cubicBezTo>
                          <a:pt x="4137690" y="118645"/>
                          <a:pt x="7294484" y="116012"/>
                          <a:pt x="12192000" y="0"/>
                        </a:cubicBezTo>
                        <a:cubicBezTo>
                          <a:pt x="12059118" y="1167935"/>
                          <a:pt x="12276951" y="5720177"/>
                          <a:pt x="12192000" y="6858000"/>
                        </a:cubicBezTo>
                        <a:cubicBezTo>
                          <a:pt x="10871685" y="6992600"/>
                          <a:pt x="5389075" y="6700804"/>
                          <a:pt x="0" y="6858000"/>
                        </a:cubicBezTo>
                        <a:cubicBezTo>
                          <a:pt x="-20187" y="5183322"/>
                          <a:pt x="-152480" y="857129"/>
                          <a:pt x="0" y="0"/>
                        </a:cubicBezTo>
                        <a:close/>
                      </a:path>
                    </a:pathLst>
                  </a:custGeom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7" name="bg object 16">
            <a:extLst>
              <a:ext uri="{FF2B5EF4-FFF2-40B4-BE49-F238E27FC236}">
                <a16:creationId xmlns:a16="http://schemas.microsoft.com/office/drawing/2014/main" id="{D7262148-A930-7C2E-6412-BEC0B37D944E}"/>
              </a:ext>
            </a:extLst>
          </p:cNvPr>
          <p:cNvSpPr/>
          <p:nvPr userDrawn="1"/>
        </p:nvSpPr>
        <p:spPr>
          <a:xfrm>
            <a:off x="0" y="6561137"/>
            <a:ext cx="12192000" cy="296863"/>
          </a:xfrm>
          <a:custGeom>
            <a:avLst/>
            <a:gdLst/>
            <a:ahLst/>
            <a:cxnLst/>
            <a:rect l="l" t="t" r="r" b="b"/>
            <a:pathLst>
              <a:path w="10692130" h="274954">
                <a:moveTo>
                  <a:pt x="0" y="274764"/>
                </a:moveTo>
                <a:lnTo>
                  <a:pt x="10692003" y="274764"/>
                </a:lnTo>
                <a:lnTo>
                  <a:pt x="10692003" y="0"/>
                </a:lnTo>
                <a:lnTo>
                  <a:pt x="0" y="0"/>
                </a:lnTo>
                <a:lnTo>
                  <a:pt x="0" y="274764"/>
                </a:lnTo>
                <a:close/>
              </a:path>
            </a:pathLst>
          </a:custGeom>
          <a:solidFill>
            <a:srgbClr val="4459A3"/>
          </a:solidFill>
        </p:spPr>
        <p:txBody>
          <a:bodyPr wrap="square" lIns="0" tIns="0" rIns="0" bIns="0" rtlCol="0"/>
          <a:lstStyle/>
          <a:p>
            <a:endParaRPr sz="1224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FDCD83-DEAF-63CD-0BEB-5FF70C2E2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89059" y="6602728"/>
            <a:ext cx="4114800" cy="213681"/>
          </a:xfr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fr-FR"/>
              <a:t>Harmonie Delivery Suite –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A9F15A-B018-7C12-1D2B-E74688EEF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9737" y="6594475"/>
            <a:ext cx="907211" cy="230187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fld id="{A3F27BBA-4D83-4328-89D5-33DD4CE0FCA4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3869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Présentation d'écran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2F65F5A8-9BA6-AFE1-E591-A4A4A6DA81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9242" y="833587"/>
            <a:ext cx="6011173" cy="5584466"/>
          </a:xfrm>
        </p:spPr>
        <p:txBody>
          <a:bodyPr>
            <a:normAutofit/>
          </a:bodyPr>
          <a:lstStyle>
            <a:lvl1pPr marL="228600" indent="-228600" algn="just">
              <a:buClr>
                <a:schemeClr val="tx2"/>
              </a:buClr>
              <a:buFont typeface="Wingdings" panose="05000000000000000000" pitchFamily="2" charset="2"/>
              <a:buChar char="§"/>
              <a:defRPr sz="1400">
                <a:solidFill>
                  <a:schemeClr val="accent3"/>
                </a:solidFill>
              </a:defRPr>
            </a:lvl1pPr>
            <a:lvl2pPr marL="685800" indent="-228600" algn="just">
              <a:buClr>
                <a:schemeClr val="tx2"/>
              </a:buClr>
              <a:buFont typeface="Wingdings" panose="05000000000000000000" pitchFamily="2" charset="2"/>
              <a:buChar char="ü"/>
              <a:defRPr sz="1400">
                <a:solidFill>
                  <a:schemeClr val="accent3"/>
                </a:solidFill>
              </a:defRPr>
            </a:lvl2pPr>
            <a:lvl3pPr algn="just">
              <a:buClr>
                <a:schemeClr val="tx2"/>
              </a:buClr>
              <a:defRPr sz="1400">
                <a:solidFill>
                  <a:schemeClr val="accent3"/>
                </a:solidFill>
              </a:defRPr>
            </a:lvl3pPr>
            <a:lvl4pPr marL="1600200" indent="-228600" algn="just">
              <a:buClr>
                <a:schemeClr val="tx2"/>
              </a:buClr>
              <a:buFont typeface="Courier New" panose="02070309020205020404" pitchFamily="49" charset="0"/>
              <a:buChar char="o"/>
              <a:defRPr sz="1400">
                <a:solidFill>
                  <a:schemeClr val="accent3"/>
                </a:solidFill>
              </a:defRPr>
            </a:lvl4pPr>
            <a:lvl5pPr marL="2057400" indent="-228600" algn="just">
              <a:buClr>
                <a:schemeClr val="tx2"/>
              </a:buClr>
              <a:buFont typeface="Wingdings" panose="05000000000000000000" pitchFamily="2" charset="2"/>
              <a:buChar char="Ø"/>
              <a:defRPr sz="1400">
                <a:solidFill>
                  <a:schemeClr val="accent3"/>
                </a:solidFill>
              </a:defRPr>
            </a:lvl5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F6E8827-0948-A332-85D0-73CEEB822FED}"/>
              </a:ext>
            </a:extLst>
          </p:cNvPr>
          <p:cNvSpPr/>
          <p:nvPr userDrawn="1"/>
        </p:nvSpPr>
        <p:spPr>
          <a:xfrm>
            <a:off x="266175" y="230188"/>
            <a:ext cx="10076897" cy="450849"/>
          </a:xfrm>
          <a:prstGeom prst="rect">
            <a:avLst/>
          </a:prstGeom>
          <a:solidFill>
            <a:srgbClr val="44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24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40121DCD-7497-838F-1A84-B0307CE46E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29242" y="296863"/>
            <a:ext cx="9849928" cy="315912"/>
          </a:xfrm>
        </p:spPr>
        <p:txBody>
          <a:bodyPr>
            <a:noAutofit/>
          </a:bodyPr>
          <a:lstStyle>
            <a:lvl1pPr>
              <a:defRPr sz="2400" cap="small" baseline="0">
                <a:solidFill>
                  <a:schemeClr val="bg1"/>
                </a:solidFill>
              </a:defRPr>
            </a:lvl1pPr>
          </a:lstStyle>
          <a:p>
            <a:r>
              <a:rPr lang="fr-FR"/>
              <a:t>Modifiez le style du titre</a:t>
            </a:r>
          </a:p>
        </p:txBody>
      </p:sp>
      <p:pic>
        <p:nvPicPr>
          <p:cNvPr id="10" name="Image 9" descr="Une image contenant texte, Police, capture d’écran, Graphique&#10;&#10;Description générée automatiquement">
            <a:extLst>
              <a:ext uri="{FF2B5EF4-FFF2-40B4-BE49-F238E27FC236}">
                <a16:creationId xmlns:a16="http://schemas.microsoft.com/office/drawing/2014/main" id="{F5AA3AB6-4225-111E-8C45-9039D916FDF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61183" y="230187"/>
            <a:ext cx="937109" cy="450849"/>
          </a:xfrm>
          <a:prstGeom prst="rect">
            <a:avLst/>
          </a:prstGeom>
        </p:spPr>
      </p:pic>
      <p:sp>
        <p:nvSpPr>
          <p:cNvPr id="11" name="bg object 16">
            <a:extLst>
              <a:ext uri="{FF2B5EF4-FFF2-40B4-BE49-F238E27FC236}">
                <a16:creationId xmlns:a16="http://schemas.microsoft.com/office/drawing/2014/main" id="{3FB873AE-2C64-5557-11A6-DBDFCE7C7D9B}"/>
              </a:ext>
            </a:extLst>
          </p:cNvPr>
          <p:cNvSpPr/>
          <p:nvPr userDrawn="1"/>
        </p:nvSpPr>
        <p:spPr>
          <a:xfrm>
            <a:off x="0" y="6561137"/>
            <a:ext cx="12192000" cy="296863"/>
          </a:xfrm>
          <a:custGeom>
            <a:avLst/>
            <a:gdLst/>
            <a:ahLst/>
            <a:cxnLst/>
            <a:rect l="l" t="t" r="r" b="b"/>
            <a:pathLst>
              <a:path w="10692130" h="274954">
                <a:moveTo>
                  <a:pt x="0" y="274764"/>
                </a:moveTo>
                <a:lnTo>
                  <a:pt x="10692003" y="274764"/>
                </a:lnTo>
                <a:lnTo>
                  <a:pt x="10692003" y="0"/>
                </a:lnTo>
                <a:lnTo>
                  <a:pt x="0" y="0"/>
                </a:lnTo>
                <a:lnTo>
                  <a:pt x="0" y="274764"/>
                </a:lnTo>
                <a:close/>
              </a:path>
            </a:pathLst>
          </a:custGeom>
          <a:solidFill>
            <a:srgbClr val="4459A3"/>
          </a:solidFill>
        </p:spPr>
        <p:txBody>
          <a:bodyPr wrap="square" lIns="0" tIns="0" rIns="0" bIns="0" rtlCol="0"/>
          <a:lstStyle/>
          <a:p>
            <a:endParaRPr sz="1224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73FDCD83-DEAF-63CD-0BEB-5FF70C2E25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089059" y="6602728"/>
            <a:ext cx="4114800" cy="213681"/>
          </a:xfrm>
        </p:spPr>
        <p:txBody>
          <a:bodyPr/>
          <a:lstStyle>
            <a:lvl1pPr algn="r">
              <a:defRPr sz="1100">
                <a:solidFill>
                  <a:schemeClr val="bg1"/>
                </a:solidFill>
              </a:defRPr>
            </a:lvl1pPr>
          </a:lstStyle>
          <a:p>
            <a:r>
              <a:rPr lang="fr-FR"/>
              <a:t>Harmonie Delivery Suite –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BA9F15A-B018-7C12-1D2B-E74688EEF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29737" y="6594475"/>
            <a:ext cx="907211" cy="230187"/>
          </a:xfrm>
        </p:spPr>
        <p:txBody>
          <a:bodyPr/>
          <a:lstStyle>
            <a:lvl1pPr>
              <a:defRPr sz="1100">
                <a:solidFill>
                  <a:schemeClr val="bg1"/>
                </a:solidFill>
              </a:defRPr>
            </a:lvl1pPr>
          </a:lstStyle>
          <a:p>
            <a:fld id="{A3F27BBA-4D83-4328-89D5-33DD4CE0FCA4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3F339EC-F99F-AB27-851A-ABC74CBB126A}"/>
              </a:ext>
            </a:extLst>
          </p:cNvPr>
          <p:cNvSpPr/>
          <p:nvPr userDrawn="1"/>
        </p:nvSpPr>
        <p:spPr>
          <a:xfrm>
            <a:off x="6631858" y="824120"/>
            <a:ext cx="5307099" cy="559393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5">
              <a:shade val="15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543626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>
            <a:extLst>
              <a:ext uri="{FF2B5EF4-FFF2-40B4-BE49-F238E27FC236}">
                <a16:creationId xmlns:a16="http://schemas.microsoft.com/office/drawing/2014/main" id="{4F6B8E87-9724-4F55-BAC6-B35F0CAE01D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2203" y="239912"/>
            <a:ext cx="914581" cy="399717"/>
          </a:xfrm>
          <a:prstGeom prst="rect">
            <a:avLst/>
          </a:prstGeom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84F41BC1-AAAF-49D8-857F-1FF1E755B77F}"/>
              </a:ext>
            </a:extLst>
          </p:cNvPr>
          <p:cNvSpPr/>
          <p:nvPr userDrawn="1"/>
        </p:nvSpPr>
        <p:spPr>
          <a:xfrm>
            <a:off x="145071" y="153934"/>
            <a:ext cx="10870064" cy="490964"/>
          </a:xfrm>
          <a:prstGeom prst="rect">
            <a:avLst/>
          </a:prstGeom>
          <a:solidFill>
            <a:srgbClr val="4459A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269"/>
          </a:p>
        </p:txBody>
      </p:sp>
      <p:sp>
        <p:nvSpPr>
          <p:cNvPr id="7" name="Holder 2">
            <a:extLst>
              <a:ext uri="{FF2B5EF4-FFF2-40B4-BE49-F238E27FC236}">
                <a16:creationId xmlns:a16="http://schemas.microsoft.com/office/drawing/2014/main" id="{C35FC0A2-706E-4E77-93C7-632865E928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6151" y="223415"/>
            <a:ext cx="9681427" cy="32643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357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r-FR"/>
              <a:t>Modifiez le style du titre</a:t>
            </a:r>
            <a:endParaRPr/>
          </a:p>
        </p:txBody>
      </p:sp>
      <p:sp>
        <p:nvSpPr>
          <p:cNvPr id="3" name="Holder 6">
            <a:extLst>
              <a:ext uri="{FF2B5EF4-FFF2-40B4-BE49-F238E27FC236}">
                <a16:creationId xmlns:a16="http://schemas.microsoft.com/office/drawing/2014/main" id="{0D3F1439-462C-6466-2C31-A2A5FDBC28FE}"/>
              </a:ext>
            </a:extLst>
          </p:cNvPr>
          <p:cNvSpPr txBox="1">
            <a:spLocks/>
          </p:cNvSpPr>
          <p:nvPr userDrawn="1"/>
        </p:nvSpPr>
        <p:spPr>
          <a:xfrm>
            <a:off x="11830005" y="6643611"/>
            <a:ext cx="267152" cy="163532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r" defTabSz="914400" rtl="0" eaLnBrk="1" latinLnBrk="0" hangingPunct="1">
              <a:defRPr sz="907" b="1" i="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8945">
              <a:spcBef>
                <a:spcPts val="4"/>
              </a:spcBef>
            </a:pPr>
            <a:fld id="{81D60167-4931-47E6-BA6A-407CBD079E47}" type="slidenum">
              <a:rPr lang="fr-FR" smtClean="0"/>
              <a:pPr marL="48945">
                <a:spcBef>
                  <a:spcPts val="4"/>
                </a:spcBef>
              </a:pPr>
              <a:t>‹N°›</a:t>
            </a:fld>
            <a:endParaRPr lang="fr-FR"/>
          </a:p>
        </p:txBody>
      </p:sp>
      <p:sp>
        <p:nvSpPr>
          <p:cNvPr id="9" name="bg object 16">
            <a:extLst>
              <a:ext uri="{FF2B5EF4-FFF2-40B4-BE49-F238E27FC236}">
                <a16:creationId xmlns:a16="http://schemas.microsoft.com/office/drawing/2014/main" id="{BFBB1B74-F09D-AC74-85F2-63D701DC0EB7}"/>
              </a:ext>
            </a:extLst>
          </p:cNvPr>
          <p:cNvSpPr/>
          <p:nvPr userDrawn="1"/>
        </p:nvSpPr>
        <p:spPr>
          <a:xfrm>
            <a:off x="756458" y="6606272"/>
            <a:ext cx="11434094" cy="249329"/>
          </a:xfrm>
          <a:custGeom>
            <a:avLst/>
            <a:gdLst/>
            <a:ahLst/>
            <a:cxnLst/>
            <a:rect l="l" t="t" r="r" b="b"/>
            <a:pathLst>
              <a:path w="10692130" h="274954">
                <a:moveTo>
                  <a:pt x="0" y="274764"/>
                </a:moveTo>
                <a:lnTo>
                  <a:pt x="10692003" y="274764"/>
                </a:lnTo>
                <a:lnTo>
                  <a:pt x="10692003" y="0"/>
                </a:lnTo>
                <a:lnTo>
                  <a:pt x="0" y="0"/>
                </a:lnTo>
                <a:lnTo>
                  <a:pt x="0" y="274764"/>
                </a:lnTo>
                <a:close/>
              </a:path>
            </a:pathLst>
          </a:custGeom>
          <a:solidFill>
            <a:srgbClr val="4459A3"/>
          </a:solidFill>
        </p:spPr>
        <p:txBody>
          <a:bodyPr wrap="square" lIns="0" tIns="0" rIns="0" bIns="0" rtlCol="0"/>
          <a:lstStyle/>
          <a:p>
            <a:endParaRPr sz="1632"/>
          </a:p>
        </p:txBody>
      </p:sp>
      <p:sp>
        <p:nvSpPr>
          <p:cNvPr id="10" name="Holder 6">
            <a:extLst>
              <a:ext uri="{FF2B5EF4-FFF2-40B4-BE49-F238E27FC236}">
                <a16:creationId xmlns:a16="http://schemas.microsoft.com/office/drawing/2014/main" id="{63137FD9-106A-F681-867F-8121C18CE3B9}"/>
              </a:ext>
            </a:extLst>
          </p:cNvPr>
          <p:cNvSpPr txBox="1">
            <a:spLocks/>
          </p:cNvSpPr>
          <p:nvPr userDrawn="1"/>
        </p:nvSpPr>
        <p:spPr>
          <a:xfrm>
            <a:off x="11746237" y="6673055"/>
            <a:ext cx="270575" cy="72802"/>
          </a:xfrm>
          <a:prstGeom prst="rect">
            <a:avLst/>
          </a:prstGeom>
        </p:spPr>
        <p:txBody>
          <a:bodyPr vert="horz" lIns="0" tIns="0" rIns="0" bIns="0" rtlCol="0" anchor="ctr"/>
          <a:lstStyle>
            <a:defPPr>
              <a:defRPr lang="fr-FR"/>
            </a:defPPr>
            <a:lvl1pPr marL="0" algn="r" defTabSz="914400" rtl="0" eaLnBrk="1" latinLnBrk="0" hangingPunct="1">
              <a:defRPr sz="680" b="1" i="0" kern="120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708">
              <a:spcBef>
                <a:spcPts val="3"/>
              </a:spcBef>
            </a:pPr>
            <a:fld id="{81D60167-4931-47E6-BA6A-407CBD079E47}" type="slidenum">
              <a:rPr lang="fr-FR" sz="900" smtClean="0"/>
              <a:pPr marL="36708">
                <a:spcBef>
                  <a:spcPts val="3"/>
                </a:spcBef>
              </a:pPr>
              <a:t>‹N°›</a:t>
            </a:fld>
            <a:endParaRPr lang="fr-FR" sz="900"/>
          </a:p>
        </p:txBody>
      </p:sp>
      <p:pic>
        <p:nvPicPr>
          <p:cNvPr id="2" name="Image 1">
            <a:extLst>
              <a:ext uri="{FF2B5EF4-FFF2-40B4-BE49-F238E27FC236}">
                <a16:creationId xmlns:a16="http://schemas.microsoft.com/office/drawing/2014/main" id="{6F5B2F13-4D50-5FB5-C514-0455627C723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754" y="6547436"/>
            <a:ext cx="816749" cy="3105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4181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9F8D79-6A8D-5A64-A45B-6B4625EB51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3A52D5C-5649-0921-DBFA-0D11695E30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EE8F5A9-8D0E-A17D-373C-AC94C6E992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EAD571-5FDA-4FBA-B872-309C71C0833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74F785A-D64B-2894-16BB-5E257B23C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584FD60-6F07-C8D2-11D8-6D5DBCD55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03620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6.xml"/><Relationship Id="rId3" Type="http://schemas.openxmlformats.org/officeDocument/2006/relationships/slideLayout" Target="../slideLayouts/slideLayout11.xml"/><Relationship Id="rId7" Type="http://schemas.openxmlformats.org/officeDocument/2006/relationships/slideLayout" Target="../slideLayouts/slideLayout15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0.xml"/><Relationship Id="rId1" Type="http://schemas.openxmlformats.org/officeDocument/2006/relationships/slideLayout" Target="../slideLayouts/slideLayout9.xml"/><Relationship Id="rId6" Type="http://schemas.openxmlformats.org/officeDocument/2006/relationships/slideLayout" Target="../slideLayouts/slideLayout14.xml"/><Relationship Id="rId11" Type="http://schemas.openxmlformats.org/officeDocument/2006/relationships/slideLayout" Target="../slideLayouts/slideLayout19.xml"/><Relationship Id="rId5" Type="http://schemas.openxmlformats.org/officeDocument/2006/relationships/slideLayout" Target="../slideLayouts/slideLayout13.xml"/><Relationship Id="rId10" Type="http://schemas.openxmlformats.org/officeDocument/2006/relationships/slideLayout" Target="../slideLayouts/slideLayout18.xml"/><Relationship Id="rId4" Type="http://schemas.openxmlformats.org/officeDocument/2006/relationships/slideLayout" Target="../slideLayouts/slideLayout12.xml"/><Relationship Id="rId9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AE7C3429-58D7-DDBF-C47B-D680F8A81C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EC236454-45FC-0FDE-82CC-3BA8CD2213B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2C69C31-8BED-57D2-4135-F2AADEA7B3A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2DAD611-A9D7-DCB1-D4D2-69958AABBA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fr-FR"/>
              <a:t>Harmonie Delivery Suite – 2024</a:t>
            </a:r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A25A81A-82FD-A83C-9FA3-852CFB4AABA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F27BBA-4D83-4328-89D5-33DD4CE0FCA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3158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3" r:id="rId4"/>
    <p:sldLayoutId id="2147483659" r:id="rId5"/>
    <p:sldLayoutId id="2147483661" r:id="rId6"/>
    <p:sldLayoutId id="2147483652" r:id="rId7"/>
    <p:sldLayoutId id="2147483674" r:id="rId8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E4048743-BF29-D2C4-596F-6A90251B2A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AE3A4744-565D-6D60-668D-D5B4691D52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1D04479-2FBC-4DAC-CEE8-72F0692303E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EAD571-5FDA-4FBA-B872-309C71C08336}" type="datetimeFigureOut">
              <a:rPr lang="fr-FR" smtClean="0"/>
              <a:t>25/02/2026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053226A-D618-258B-5914-AA1F0088990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27FE3F-72CB-C779-745C-79C9A0AD569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8932CDA-5E6C-4493-AF8F-F0FBE80D945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79505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5">
            <a:extLst>
              <a:ext uri="{FF2B5EF4-FFF2-40B4-BE49-F238E27FC236}">
                <a16:creationId xmlns:a16="http://schemas.microsoft.com/office/drawing/2014/main" id="{FAB24EBF-6D26-B568-6477-89618730BD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7115" y="1395028"/>
            <a:ext cx="9236645" cy="1325563"/>
          </a:xfrm>
        </p:spPr>
        <p:txBody>
          <a:bodyPr>
            <a:normAutofit/>
          </a:bodyPr>
          <a:lstStyle/>
          <a:p>
            <a:r>
              <a:rPr lang="fr-FR" sz="3500" b="1" dirty="0"/>
              <a:t>Scanner </a:t>
            </a:r>
            <a:r>
              <a:rPr lang="fr-FR" sz="3500" b="1" dirty="0" err="1"/>
              <a:t>Xenon</a:t>
            </a:r>
            <a:r>
              <a:rPr lang="fr-FR" sz="3500" b="1" dirty="0"/>
              <a:t> Ultra 1960G– Honeywell </a:t>
            </a:r>
            <a:endParaRPr lang="fr-FR" dirty="0"/>
          </a:p>
        </p:txBody>
      </p:sp>
      <p:pic>
        <p:nvPicPr>
          <p:cNvPr id="4" name="Image 3">
            <a:extLst>
              <a:ext uri="{FF2B5EF4-FFF2-40B4-BE49-F238E27FC236}">
                <a16:creationId xmlns:a16="http://schemas.microsoft.com/office/drawing/2014/main" id="{A6CAD0BA-9FA5-E318-7A6E-22D88A8AE2E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r="19551"/>
          <a:stretch>
            <a:fillRect/>
          </a:stretch>
        </p:blipFill>
        <p:spPr>
          <a:xfrm>
            <a:off x="9545622" y="2983992"/>
            <a:ext cx="2646378" cy="2185416"/>
          </a:xfrm>
          <a:prstGeom prst="rect">
            <a:avLst/>
          </a:prstGeom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748BBB0C-D4B2-A5CB-4B00-06BAAFD03C60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l="15646" r="18805"/>
          <a:stretch>
            <a:fillRect/>
          </a:stretch>
        </p:blipFill>
        <p:spPr>
          <a:xfrm>
            <a:off x="8611767" y="2983992"/>
            <a:ext cx="1532430" cy="23378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33065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D1AB8D-EE8F-43D7-41BC-505EC1F895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4">
            <a:extLst>
              <a:ext uri="{FF2B5EF4-FFF2-40B4-BE49-F238E27FC236}">
                <a16:creationId xmlns:a16="http://schemas.microsoft.com/office/drawing/2014/main" id="{629842BA-1567-F474-5A87-939D1EB780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96977" y="183615"/>
            <a:ext cx="10054495" cy="276999"/>
          </a:xfrm>
        </p:spPr>
        <p:txBody>
          <a:bodyPr/>
          <a:lstStyle/>
          <a:p>
            <a:r>
              <a:rPr lang="it-IT" sz="2000" dirty="0">
                <a:latin typeface="Arial"/>
                <a:cs typeface="Arial"/>
              </a:rPr>
              <a:t>Scanner Xenon Ultra 1960G– Honeywell </a:t>
            </a:r>
            <a:endParaRPr lang="fr-FR" sz="2000" dirty="0"/>
          </a:p>
        </p:txBody>
      </p:sp>
      <p:sp>
        <p:nvSpPr>
          <p:cNvPr id="5" name="ZoneTexte 5">
            <a:extLst>
              <a:ext uri="{FF2B5EF4-FFF2-40B4-BE49-F238E27FC236}">
                <a16:creationId xmlns:a16="http://schemas.microsoft.com/office/drawing/2014/main" id="{741F9B4B-3385-8680-2EFE-6D338FD2E1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312" y="870895"/>
            <a:ext cx="11384280" cy="5238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7629" tIns="33815" rIns="67629" bIns="33815" anchor="t">
            <a:spAutoFit/>
          </a:bodyPr>
          <a:lstStyle>
            <a:lvl1pPr eaLnBrk="0" hangingPunct="0">
              <a:defRPr sz="2400" b="1"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 sz="2400" b="1"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 sz="2400" b="1"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464C9C"/>
                </a:solidFill>
                <a:latin typeface="Arial"/>
                <a:cs typeface="Arial"/>
              </a:rPr>
              <a:t>Le Honeywell </a:t>
            </a:r>
            <a:r>
              <a:rPr lang="fr-FR" sz="1200" dirty="0" err="1">
                <a:solidFill>
                  <a:srgbClr val="464C9C"/>
                </a:solidFill>
                <a:latin typeface="Arial"/>
                <a:cs typeface="Arial"/>
              </a:rPr>
              <a:t>Xenon</a:t>
            </a:r>
            <a:r>
              <a:rPr lang="fr-FR" sz="1200" dirty="0">
                <a:solidFill>
                  <a:srgbClr val="464C9C"/>
                </a:solidFill>
                <a:latin typeface="Arial"/>
                <a:cs typeface="Arial"/>
              </a:rPr>
              <a:t>™ Ultra XP 1960G est un scanner filaire haut de gamme conçu pour les environnements de vente au détail et les applications professionnelles à forte intensité. S’appuyant sur la plateforme Honeywell </a:t>
            </a:r>
            <a:r>
              <a:rPr lang="fr-FR" sz="1200" dirty="0" err="1">
                <a:solidFill>
                  <a:srgbClr val="464C9C"/>
                </a:solidFill>
                <a:latin typeface="Arial"/>
                <a:cs typeface="Arial"/>
              </a:rPr>
              <a:t>Extreme</a:t>
            </a:r>
            <a:r>
              <a:rPr lang="fr-FR" sz="1200" dirty="0">
                <a:solidFill>
                  <a:srgbClr val="464C9C"/>
                </a:solidFill>
                <a:latin typeface="Arial"/>
                <a:cs typeface="Arial"/>
              </a:rPr>
              <a:t> Performance (XP), il offre une combinaison optimale de rapidité de lecture, de précision et de robustesse, tout en garantissant une intégration simple dans les infrastructures existantes.</a:t>
            </a: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464C9C"/>
              </a:solidFill>
              <a:latin typeface="Arial"/>
              <a:cs typeface="Arial"/>
            </a:endParaRP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464C9C"/>
                </a:solidFill>
                <a:latin typeface="Arial"/>
                <a:cs typeface="Arial"/>
              </a:rPr>
              <a:t>Design ergonomique et </a:t>
            </a:r>
            <a:r>
              <a:rPr lang="fr-FR" sz="1200">
                <a:solidFill>
                  <a:srgbClr val="464C9C"/>
                </a:solidFill>
                <a:latin typeface="Arial"/>
                <a:cs typeface="Arial"/>
              </a:rPr>
              <a:t>moderne : </a:t>
            </a:r>
            <a:r>
              <a:rPr lang="fr-FR" sz="1200" b="0">
                <a:solidFill>
                  <a:srgbClr val="59596B"/>
                </a:solidFill>
                <a:latin typeface="Arial"/>
                <a:cs typeface="Arial"/>
              </a:rPr>
              <a:t>le </a:t>
            </a:r>
            <a:r>
              <a:rPr lang="fr-FR" sz="1200" b="0" dirty="0" err="1">
                <a:solidFill>
                  <a:srgbClr val="59596B"/>
                </a:solidFill>
                <a:latin typeface="Arial"/>
                <a:cs typeface="Arial"/>
              </a:rPr>
              <a:t>Xenon</a:t>
            </a:r>
            <a:r>
              <a:rPr lang="fr-FR" sz="1200" b="0" dirty="0">
                <a:solidFill>
                  <a:srgbClr val="59596B"/>
                </a:solidFill>
                <a:latin typeface="Arial"/>
                <a:cs typeface="Arial"/>
              </a:rPr>
              <a:t> Ultra XP 1960G adopte une esthétique contemporaine associée à une conception robuste, pensée pour une utilisation prolongée en point de vente. Son ergonomie améliore le confort des opérateurs tout en assurant une excellente durabilité dans les environnements exigeants.</a:t>
            </a: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endParaRPr lang="fr-FR" sz="1200" b="0" dirty="0">
              <a:solidFill>
                <a:srgbClr val="59596B"/>
              </a:solidFill>
              <a:latin typeface="Arial"/>
              <a:cs typeface="Arial"/>
            </a:endParaRP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464C9C"/>
                </a:solidFill>
                <a:latin typeface="Arial"/>
                <a:cs typeface="Arial"/>
              </a:rPr>
              <a:t>Performance de lecture exceptionnelle :</a:t>
            </a:r>
            <a:r>
              <a:rPr lang="fr-FR" sz="1200" b="0" dirty="0">
                <a:solidFill>
                  <a:srgbClr val="59596B"/>
                </a:solidFill>
                <a:latin typeface="Arial"/>
                <a:cs typeface="Arial"/>
              </a:rPr>
              <a:t>la plateforme technologique Honeywell XP de dernière génération assure un décodage ultra-rapide et fiable des codes 1D et 2D, y compris les codes-barres endommagés, mal imprimés ou de faible qualité, garantissant des transactions fluides et continues.</a:t>
            </a: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464C9C"/>
              </a:solidFill>
              <a:latin typeface="Arial"/>
              <a:cs typeface="Arial"/>
            </a:endParaRP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464C9C"/>
                </a:solidFill>
                <a:latin typeface="Arial"/>
                <a:cs typeface="Arial"/>
              </a:rPr>
              <a:t>Optique avancée et polyvalente :</a:t>
            </a:r>
            <a:r>
              <a:rPr lang="fr-FR" sz="1200" b="0" dirty="0">
                <a:solidFill>
                  <a:srgbClr val="59596B"/>
                </a:solidFill>
                <a:latin typeface="Arial"/>
                <a:cs typeface="Arial"/>
              </a:rPr>
              <a:t>équipé d’un capteur haute résolution de 1280 × 1080 pixels, il offre une excellente précision de lecture. L’option de portée étendue XR permet de scanner aussi bien à très courte distance qu’à moyenne portée, sans compromis sur les performances.</a:t>
            </a: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464C9C"/>
              </a:solidFill>
              <a:latin typeface="Arial"/>
              <a:cs typeface="Arial"/>
            </a:endParaRP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464C9C"/>
                </a:solidFill>
                <a:latin typeface="Arial"/>
                <a:cs typeface="Arial"/>
              </a:rPr>
              <a:t>Précision de visée optimisée :</a:t>
            </a:r>
            <a:r>
              <a:rPr lang="fr-FR" sz="1200" b="0" dirty="0">
                <a:solidFill>
                  <a:srgbClr val="59596B"/>
                </a:solidFill>
                <a:latin typeface="Arial"/>
                <a:cs typeface="Arial"/>
              </a:rPr>
              <a:t>le viseur à point vert haute visibilité améliore nettement le ciblage du code-barres, facilitant la capture rapide et précise, même dans des environnements encombrés ou à forte cadence.</a:t>
            </a: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464C9C"/>
              </a:solidFill>
              <a:latin typeface="Arial"/>
              <a:cs typeface="Arial"/>
            </a:endParaRP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464C9C"/>
                </a:solidFill>
                <a:latin typeface="Arial"/>
                <a:cs typeface="Arial"/>
              </a:rPr>
              <a:t>Gestion simplifiée du parc :</a:t>
            </a:r>
            <a:r>
              <a:rPr lang="fr-FR" sz="1200" b="0" dirty="0">
                <a:solidFill>
                  <a:srgbClr val="59596B"/>
                </a:solidFill>
                <a:latin typeface="Arial"/>
                <a:cs typeface="Arial"/>
              </a:rPr>
              <a:t>compatible avec l’outil Honeywell Scanner Management Utility (SMU), le </a:t>
            </a:r>
            <a:r>
              <a:rPr lang="fr-FR" sz="1200" b="0" dirty="0" err="1">
                <a:solidFill>
                  <a:srgbClr val="59596B"/>
                </a:solidFill>
                <a:latin typeface="Arial"/>
                <a:cs typeface="Arial"/>
              </a:rPr>
              <a:t>Xenon</a:t>
            </a:r>
            <a:r>
              <a:rPr lang="fr-FR" sz="1200" b="0" dirty="0">
                <a:solidFill>
                  <a:srgbClr val="59596B"/>
                </a:solidFill>
                <a:latin typeface="Arial"/>
                <a:cs typeface="Arial"/>
              </a:rPr>
              <a:t> Ultra XP 1960G permet d’automatiser le déploiement, la configuration et les mises à jour, réduisant ainsi les coûts de maintenance et le temps d’administration.</a:t>
            </a: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endParaRPr lang="fr-FR" sz="1200" b="0" dirty="0">
              <a:solidFill>
                <a:srgbClr val="59596B"/>
              </a:solidFill>
              <a:latin typeface="Arial"/>
              <a:cs typeface="Arial"/>
            </a:endParaRP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464C9C"/>
                </a:solidFill>
                <a:latin typeface="Arial"/>
                <a:cs typeface="Arial"/>
              </a:rPr>
              <a:t>Robustesse certifiée :</a:t>
            </a:r>
            <a:r>
              <a:rPr lang="fr-FR" sz="1200" b="0" dirty="0">
                <a:solidFill>
                  <a:srgbClr val="59596B"/>
                </a:solidFill>
                <a:latin typeface="Arial"/>
                <a:cs typeface="Arial"/>
              </a:rPr>
              <a:t>conçu pour résister aux conditions d’utilisation intensives, il supporte jusqu’à 2 000 chocs répétés et des chutes allant jusqu’à 3,0 m selon les normes militaires (Mil-</a:t>
            </a:r>
            <a:r>
              <a:rPr lang="fr-FR" sz="1200" b="0" dirty="0" err="1">
                <a:solidFill>
                  <a:srgbClr val="59596B"/>
                </a:solidFill>
                <a:latin typeface="Arial"/>
                <a:cs typeface="Arial"/>
              </a:rPr>
              <a:t>Spec</a:t>
            </a:r>
            <a:r>
              <a:rPr lang="fr-FR" sz="1200" b="0" dirty="0">
                <a:solidFill>
                  <a:srgbClr val="59596B"/>
                </a:solidFill>
                <a:latin typeface="Arial"/>
                <a:cs typeface="Arial"/>
              </a:rPr>
              <a:t>), garantissant une fiabilité durable sur le long terme.</a:t>
            </a: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464C9C"/>
              </a:solidFill>
              <a:latin typeface="Arial"/>
              <a:cs typeface="Arial"/>
            </a:endParaRP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464C9C"/>
                </a:solidFill>
                <a:latin typeface="Arial"/>
                <a:cs typeface="Arial"/>
              </a:rPr>
              <a:t>Compatibilité et transition aisée :</a:t>
            </a:r>
            <a:r>
              <a:rPr lang="fr-FR" sz="1200" b="0" dirty="0">
                <a:solidFill>
                  <a:srgbClr val="59596B"/>
                </a:solidFill>
                <a:latin typeface="Arial"/>
                <a:cs typeface="Arial"/>
              </a:rPr>
              <a:t>le </a:t>
            </a:r>
            <a:r>
              <a:rPr lang="fr-FR" sz="1200" b="0" dirty="0" err="1">
                <a:solidFill>
                  <a:srgbClr val="59596B"/>
                </a:solidFill>
                <a:latin typeface="Arial"/>
                <a:cs typeface="Arial"/>
              </a:rPr>
              <a:t>Xenon</a:t>
            </a:r>
            <a:r>
              <a:rPr lang="fr-FR" sz="1200" b="0" dirty="0">
                <a:solidFill>
                  <a:srgbClr val="59596B"/>
                </a:solidFill>
                <a:latin typeface="Arial"/>
                <a:cs typeface="Arial"/>
              </a:rPr>
              <a:t> Ultra XP 1960G est compatible avec les câbles existants de la gamme </a:t>
            </a:r>
            <a:r>
              <a:rPr lang="fr-FR" sz="1200" b="0" dirty="0" err="1">
                <a:solidFill>
                  <a:srgbClr val="59596B"/>
                </a:solidFill>
                <a:latin typeface="Arial"/>
                <a:cs typeface="Arial"/>
              </a:rPr>
              <a:t>Xenon</a:t>
            </a:r>
            <a:r>
              <a:rPr lang="fr-FR" sz="1200" b="0" dirty="0">
                <a:solidFill>
                  <a:srgbClr val="59596B"/>
                </a:solidFill>
                <a:latin typeface="Arial"/>
                <a:cs typeface="Arial"/>
              </a:rPr>
              <a:t> XP 1950g, facilitant les mises à niveau sans modification lourde de l’infrastructure ni interruption d’activité.</a:t>
            </a: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endParaRPr lang="fr-FR" sz="1200" dirty="0">
              <a:solidFill>
                <a:srgbClr val="464C9C"/>
              </a:solidFill>
              <a:latin typeface="Arial"/>
              <a:cs typeface="Arial"/>
            </a:endParaRPr>
          </a:p>
          <a:p>
            <a:pPr marL="285750" indent="-285750" algn="just">
              <a:buClr>
                <a:srgbClr val="4D539D"/>
              </a:buClr>
              <a:buFont typeface="Wingdings" panose="05000000000000000000" pitchFamily="2" charset="2"/>
              <a:buChar char="§"/>
            </a:pPr>
            <a:r>
              <a:rPr lang="fr-FR" sz="1200" dirty="0">
                <a:solidFill>
                  <a:srgbClr val="464C9C"/>
                </a:solidFill>
                <a:latin typeface="Arial"/>
                <a:cs typeface="Arial"/>
              </a:rPr>
              <a:t>Éclairage et tolérance au mouvement élevés :</a:t>
            </a:r>
            <a:r>
              <a:rPr lang="fr-FR" sz="1200" b="0" dirty="0">
                <a:solidFill>
                  <a:srgbClr val="59596B"/>
                </a:solidFill>
                <a:latin typeface="Arial"/>
                <a:cs typeface="Arial"/>
              </a:rPr>
              <a:t>doté d’un éclairage blanc 2700K et d’une tolérance au mouvement allant jusqu’à 4 m/s, il maintient un haut niveau de productivité même lorsque les codes sont présentés rapidement ou de manière imparfaite.</a:t>
            </a:r>
            <a:endParaRPr lang="fr-FR" sz="2000" b="0" dirty="0">
              <a:solidFill>
                <a:srgbClr val="59596B"/>
              </a:solidFill>
              <a:cs typeface="Arial" pitchFamily="34" charset="0"/>
            </a:endParaRPr>
          </a:p>
        </p:txBody>
      </p:sp>
      <p:sp>
        <p:nvSpPr>
          <p:cNvPr id="10" name="ZoneTexte 9">
            <a:extLst>
              <a:ext uri="{FF2B5EF4-FFF2-40B4-BE49-F238E27FC236}">
                <a16:creationId xmlns:a16="http://schemas.microsoft.com/office/drawing/2014/main" id="{BCBC70EA-1FAB-AA35-7D45-FE47F36403EA}"/>
              </a:ext>
            </a:extLst>
          </p:cNvPr>
          <p:cNvSpPr txBox="1"/>
          <p:nvPr/>
        </p:nvSpPr>
        <p:spPr>
          <a:xfrm>
            <a:off x="320040" y="357978"/>
            <a:ext cx="3941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</a:rPr>
              <a:t>Scanner portable filaire </a:t>
            </a:r>
          </a:p>
        </p:txBody>
      </p:sp>
    </p:spTree>
    <p:extLst>
      <p:ext uri="{BB962C8B-B14F-4D97-AF65-F5344CB8AC3E}">
        <p14:creationId xmlns:p14="http://schemas.microsoft.com/office/powerpoint/2010/main" val="4222593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re 4">
            <a:extLst>
              <a:ext uri="{FF2B5EF4-FFF2-40B4-BE49-F238E27FC236}">
                <a16:creationId xmlns:a16="http://schemas.microsoft.com/office/drawing/2014/main" id="{1870F751-352F-95B0-ED3C-98BC63CD432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49687" y="163490"/>
            <a:ext cx="10054495" cy="276999"/>
          </a:xfrm>
        </p:spPr>
        <p:txBody>
          <a:bodyPr/>
          <a:lstStyle/>
          <a:p>
            <a:r>
              <a:rPr lang="fr-FR" sz="2000" dirty="0">
                <a:latin typeface="Arial"/>
                <a:cs typeface="Arial"/>
              </a:rPr>
              <a:t>Caractéristiques – </a:t>
            </a:r>
            <a:r>
              <a:rPr lang="it-IT" sz="2000" dirty="0">
                <a:latin typeface="Arial"/>
                <a:cs typeface="Arial"/>
              </a:rPr>
              <a:t>Scanner Xenon Ultra 1960G– Honeywell </a:t>
            </a:r>
            <a:endParaRPr lang="fr-FR" sz="2000" dirty="0"/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3C02F09B-FC8B-CF3E-449D-B2AF69C32CB7}"/>
              </a:ext>
            </a:extLst>
          </p:cNvPr>
          <p:cNvSpPr txBox="1"/>
          <p:nvPr/>
        </p:nvSpPr>
        <p:spPr>
          <a:xfrm>
            <a:off x="166287" y="744691"/>
            <a:ext cx="7552267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altLang="fr-FR" sz="1600" b="1" dirty="0">
                <a:solidFill>
                  <a:srgbClr val="4D539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Caractéristiques</a:t>
            </a:r>
            <a:endParaRPr lang="fr-FR" sz="1600" b="1" dirty="0">
              <a:solidFill>
                <a:srgbClr val="4D539D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ZoneTexte 12">
            <a:extLst>
              <a:ext uri="{FF2B5EF4-FFF2-40B4-BE49-F238E27FC236}">
                <a16:creationId xmlns:a16="http://schemas.microsoft.com/office/drawing/2014/main" id="{69BD49A0-001A-814E-B749-4E11CCA7EAC6}"/>
              </a:ext>
            </a:extLst>
          </p:cNvPr>
          <p:cNvSpPr txBox="1"/>
          <p:nvPr/>
        </p:nvSpPr>
        <p:spPr>
          <a:xfrm>
            <a:off x="2278141" y="1201517"/>
            <a:ext cx="4436534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lvl="1" algn="just">
              <a:buClr>
                <a:srgbClr val="C00000"/>
              </a:buClr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1D, PDF, 2D, Postal </a:t>
            </a:r>
            <a:r>
              <a:rPr lang="fr-FR" sz="1200" dirty="0" err="1">
                <a:solidFill>
                  <a:srgbClr val="59596B"/>
                </a:solidFill>
                <a:latin typeface="Arial"/>
                <a:cs typeface="Arial"/>
              </a:rPr>
              <a:t>Digimarc</a:t>
            </a: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, DOT Code, et symbologies OCR</a:t>
            </a:r>
          </a:p>
        </p:txBody>
      </p:sp>
      <p:sp>
        <p:nvSpPr>
          <p:cNvPr id="22" name="ZoneTexte 18">
            <a:extLst>
              <a:ext uri="{FF2B5EF4-FFF2-40B4-BE49-F238E27FC236}">
                <a16:creationId xmlns:a16="http://schemas.microsoft.com/office/drawing/2014/main" id="{1F0B1F2F-792D-FB4E-95A0-A53C193F7558}"/>
              </a:ext>
            </a:extLst>
          </p:cNvPr>
          <p:cNvSpPr txBox="1"/>
          <p:nvPr/>
        </p:nvSpPr>
        <p:spPr>
          <a:xfrm>
            <a:off x="444080" y="1541139"/>
            <a:ext cx="1684925" cy="461665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rgbClr val="3A5CA9"/>
                </a:solidFill>
                <a:latin typeface="Montserrat" pitchFamily="2" charset="77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dirty="0">
                <a:solidFill>
                  <a:srgbClr val="4D539D"/>
                </a:solidFill>
              </a:rPr>
              <a:t>Consommation en fonctionnement</a:t>
            </a:r>
            <a:endParaRPr lang="fr-FR" dirty="0">
              <a:solidFill>
                <a:srgbClr val="4D539D"/>
              </a:solidFill>
            </a:endParaRPr>
          </a:p>
        </p:txBody>
      </p:sp>
      <p:sp>
        <p:nvSpPr>
          <p:cNvPr id="27" name="ZoneTexte 45">
            <a:extLst>
              <a:ext uri="{FF2B5EF4-FFF2-40B4-BE49-F238E27FC236}">
                <a16:creationId xmlns:a16="http://schemas.microsoft.com/office/drawing/2014/main" id="{67EEAAA7-9B6D-004E-BC89-3E9E2117B6D2}"/>
              </a:ext>
            </a:extLst>
          </p:cNvPr>
          <p:cNvSpPr txBox="1"/>
          <p:nvPr/>
        </p:nvSpPr>
        <p:spPr>
          <a:xfrm>
            <a:off x="2348651" y="2640632"/>
            <a:ext cx="449751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325" lvl="1"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Noir (selon le visuel du produit)</a:t>
            </a:r>
            <a:endParaRPr lang="en-US" dirty="0">
              <a:solidFill>
                <a:srgbClr val="59596B"/>
              </a:solidFill>
            </a:endParaRPr>
          </a:p>
        </p:txBody>
      </p:sp>
      <p:sp>
        <p:nvSpPr>
          <p:cNvPr id="28" name="ZoneTexte 47">
            <a:extLst>
              <a:ext uri="{FF2B5EF4-FFF2-40B4-BE49-F238E27FC236}">
                <a16:creationId xmlns:a16="http://schemas.microsoft.com/office/drawing/2014/main" id="{4F822FA4-401E-2343-9B1A-9EC067F5AE7C}"/>
              </a:ext>
            </a:extLst>
          </p:cNvPr>
          <p:cNvSpPr txBox="1"/>
          <p:nvPr/>
        </p:nvSpPr>
        <p:spPr>
          <a:xfrm>
            <a:off x="2314406" y="3011263"/>
            <a:ext cx="429430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484" lvl="1" algn="just">
              <a:buClr>
                <a:srgbClr val="C00000"/>
              </a:buClr>
              <a:defRPr/>
            </a:pPr>
            <a:r>
              <a:rPr lang="fr-FR" sz="1200" dirty="0">
                <a:solidFill>
                  <a:srgbClr val="59596B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0 à 100 000 lux.</a:t>
            </a:r>
          </a:p>
        </p:txBody>
      </p:sp>
      <p:sp>
        <p:nvSpPr>
          <p:cNvPr id="31" name="ZoneTexte 49">
            <a:extLst>
              <a:ext uri="{FF2B5EF4-FFF2-40B4-BE49-F238E27FC236}">
                <a16:creationId xmlns:a16="http://schemas.microsoft.com/office/drawing/2014/main" id="{64108F71-2036-9647-898A-1760C7CC94AA}"/>
              </a:ext>
            </a:extLst>
          </p:cNvPr>
          <p:cNvSpPr txBox="1"/>
          <p:nvPr/>
        </p:nvSpPr>
        <p:spPr>
          <a:xfrm>
            <a:off x="2348651" y="3882650"/>
            <a:ext cx="3835411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lvl="1" algn="just"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0°C à 50°C</a:t>
            </a:r>
          </a:p>
          <a:p>
            <a:pPr marL="90170" lvl="1" algn="just"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 </a:t>
            </a:r>
            <a:endParaRPr lang="fr-FR" sz="1200" dirty="0">
              <a:solidFill>
                <a:srgbClr val="59596B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6" name="ZoneTexte 29">
            <a:extLst>
              <a:ext uri="{FF2B5EF4-FFF2-40B4-BE49-F238E27FC236}">
                <a16:creationId xmlns:a16="http://schemas.microsoft.com/office/drawing/2014/main" id="{9AD67B99-3BBA-ED4A-AC15-5488A83B8BC4}"/>
              </a:ext>
            </a:extLst>
          </p:cNvPr>
          <p:cNvSpPr txBox="1"/>
          <p:nvPr/>
        </p:nvSpPr>
        <p:spPr>
          <a:xfrm>
            <a:off x="2314406" y="2218284"/>
            <a:ext cx="3803946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pt-BR" sz="1200" dirty="0">
                <a:solidFill>
                  <a:srgbClr val="59596B"/>
                </a:solidFill>
                <a:latin typeface="Arial"/>
                <a:cs typeface="Arial"/>
              </a:rPr>
              <a:t>DS3608-SR filaire: 100 mA (typique) </a:t>
            </a:r>
            <a:endParaRPr lang="en-US" dirty="0">
              <a:solidFill>
                <a:srgbClr val="59596B"/>
              </a:solidFill>
              <a:ea typeface="Calibri" panose="020F0502020204030204"/>
              <a:cs typeface="Calibri" panose="020F0502020204030204"/>
            </a:endParaRPr>
          </a:p>
        </p:txBody>
      </p:sp>
      <p:sp>
        <p:nvSpPr>
          <p:cNvPr id="37" name="ZoneTexte 34">
            <a:extLst>
              <a:ext uri="{FF2B5EF4-FFF2-40B4-BE49-F238E27FC236}">
                <a16:creationId xmlns:a16="http://schemas.microsoft.com/office/drawing/2014/main" id="{AD92B368-CAF9-F446-8EA1-D06EA049A197}"/>
              </a:ext>
            </a:extLst>
          </p:cNvPr>
          <p:cNvSpPr txBox="1"/>
          <p:nvPr/>
        </p:nvSpPr>
        <p:spPr>
          <a:xfrm>
            <a:off x="2261199" y="5299272"/>
            <a:ext cx="449751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325" lvl="1"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108,2 mm x 70,4 mm x 160,2 mm</a:t>
            </a:r>
          </a:p>
        </p:txBody>
      </p:sp>
      <p:sp>
        <p:nvSpPr>
          <p:cNvPr id="39" name="ZoneTexte 50">
            <a:extLst>
              <a:ext uri="{FF2B5EF4-FFF2-40B4-BE49-F238E27FC236}">
                <a16:creationId xmlns:a16="http://schemas.microsoft.com/office/drawing/2014/main" id="{A94CBC77-059B-9744-97B3-21C40DC2D464}"/>
              </a:ext>
            </a:extLst>
          </p:cNvPr>
          <p:cNvSpPr txBox="1"/>
          <p:nvPr/>
        </p:nvSpPr>
        <p:spPr>
          <a:xfrm>
            <a:off x="6722848" y="3103597"/>
            <a:ext cx="1349021" cy="276999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rgbClr val="3A5CA9"/>
                </a:solidFill>
                <a:latin typeface="Montserrat" pitchFamily="2" charset="77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4D539D"/>
                </a:solidFill>
              </a:rPr>
              <a:t>Poids</a:t>
            </a:r>
          </a:p>
        </p:txBody>
      </p:sp>
      <p:sp>
        <p:nvSpPr>
          <p:cNvPr id="40" name="ZoneTexte 51">
            <a:extLst>
              <a:ext uri="{FF2B5EF4-FFF2-40B4-BE49-F238E27FC236}">
                <a16:creationId xmlns:a16="http://schemas.microsoft.com/office/drawing/2014/main" id="{1B9FE63B-E9C0-DA40-BD1B-2665C5D8699B}"/>
              </a:ext>
            </a:extLst>
          </p:cNvPr>
          <p:cNvSpPr txBox="1"/>
          <p:nvPr/>
        </p:nvSpPr>
        <p:spPr>
          <a:xfrm>
            <a:off x="8132035" y="3125279"/>
            <a:ext cx="4735690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lvl="1" algn="just">
              <a:buClr>
                <a:srgbClr val="C00000"/>
              </a:buClr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147,2 g</a:t>
            </a:r>
          </a:p>
        </p:txBody>
      </p:sp>
      <p:sp>
        <p:nvSpPr>
          <p:cNvPr id="43" name="ZoneTexte 63">
            <a:extLst>
              <a:ext uri="{FF2B5EF4-FFF2-40B4-BE49-F238E27FC236}">
                <a16:creationId xmlns:a16="http://schemas.microsoft.com/office/drawing/2014/main" id="{7BAA6328-C867-214D-BED2-0B0FDF6BB168}"/>
              </a:ext>
            </a:extLst>
          </p:cNvPr>
          <p:cNvSpPr txBox="1"/>
          <p:nvPr/>
        </p:nvSpPr>
        <p:spPr>
          <a:xfrm>
            <a:off x="2305236" y="1770785"/>
            <a:ext cx="4409439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325" lvl="1">
              <a:buClr>
                <a:srgbClr val="C00000"/>
              </a:buClr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Bases (en charge) : 2,5W (500 mA @ 5V DC)</a:t>
            </a:r>
          </a:p>
        </p:txBody>
      </p:sp>
      <p:sp>
        <p:nvSpPr>
          <p:cNvPr id="44" name="ZoneTexte 64">
            <a:extLst>
              <a:ext uri="{FF2B5EF4-FFF2-40B4-BE49-F238E27FC236}">
                <a16:creationId xmlns:a16="http://schemas.microsoft.com/office/drawing/2014/main" id="{B7D7CC43-97F5-B44F-9F55-1F8BCB49326C}"/>
              </a:ext>
            </a:extLst>
          </p:cNvPr>
          <p:cNvSpPr txBox="1"/>
          <p:nvPr/>
        </p:nvSpPr>
        <p:spPr>
          <a:xfrm>
            <a:off x="440274" y="3773354"/>
            <a:ext cx="1674563" cy="461665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rgbClr val="3A5CA9"/>
                </a:solidFill>
                <a:latin typeface="Montserrat" pitchFamily="2" charset="77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dirty="0">
                <a:solidFill>
                  <a:srgbClr val="4D539D"/>
                </a:solidFill>
                <a:latin typeface="Montserrat"/>
              </a:rPr>
              <a:t>Température de fonctionnement</a:t>
            </a:r>
            <a:endParaRPr lang="fr-FR" dirty="0">
              <a:solidFill>
                <a:srgbClr val="4D539D"/>
              </a:solidFill>
            </a:endParaRPr>
          </a:p>
        </p:txBody>
      </p:sp>
      <p:sp>
        <p:nvSpPr>
          <p:cNvPr id="45" name="ZoneTexte 66">
            <a:extLst>
              <a:ext uri="{FF2B5EF4-FFF2-40B4-BE49-F238E27FC236}">
                <a16:creationId xmlns:a16="http://schemas.microsoft.com/office/drawing/2014/main" id="{BBFA4338-F6F6-B043-9419-7A1C2DB1020B}"/>
              </a:ext>
            </a:extLst>
          </p:cNvPr>
          <p:cNvSpPr txBox="1"/>
          <p:nvPr/>
        </p:nvSpPr>
        <p:spPr>
          <a:xfrm>
            <a:off x="2226764" y="4857835"/>
            <a:ext cx="449751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lvl="1" algn="just">
              <a:buClr>
                <a:srgbClr val="C00000"/>
              </a:buClr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0% à 95% sans condensation</a:t>
            </a:r>
          </a:p>
        </p:txBody>
      </p:sp>
      <p:sp>
        <p:nvSpPr>
          <p:cNvPr id="46" name="ZoneTexte 2">
            <a:extLst>
              <a:ext uri="{FF2B5EF4-FFF2-40B4-BE49-F238E27FC236}">
                <a16:creationId xmlns:a16="http://schemas.microsoft.com/office/drawing/2014/main" id="{C9113083-F983-F533-B86B-3BAAFC644CF4}"/>
              </a:ext>
            </a:extLst>
          </p:cNvPr>
          <p:cNvSpPr txBox="1"/>
          <p:nvPr/>
        </p:nvSpPr>
        <p:spPr>
          <a:xfrm>
            <a:off x="2281697" y="5804651"/>
            <a:ext cx="449751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325" lvl="1">
              <a:buClr>
                <a:srgbClr val="C00000"/>
              </a:buClr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42° horizontal x 36° vertical  </a:t>
            </a:r>
            <a:endParaRPr lang="en-US" dirty="0">
              <a:solidFill>
                <a:srgbClr val="59596B"/>
              </a:solidFill>
              <a:latin typeface="Arial"/>
              <a:cs typeface="Arial"/>
            </a:endParaRPr>
          </a:p>
        </p:txBody>
      </p:sp>
      <p:sp>
        <p:nvSpPr>
          <p:cNvPr id="48" name="ZoneTexte 4">
            <a:extLst>
              <a:ext uri="{FF2B5EF4-FFF2-40B4-BE49-F238E27FC236}">
                <a16:creationId xmlns:a16="http://schemas.microsoft.com/office/drawing/2014/main" id="{BF99A581-6833-C460-4B6A-50B168131D32}"/>
              </a:ext>
            </a:extLst>
          </p:cNvPr>
          <p:cNvSpPr txBox="1"/>
          <p:nvPr/>
        </p:nvSpPr>
        <p:spPr>
          <a:xfrm>
            <a:off x="6736895" y="3619613"/>
            <a:ext cx="1349021" cy="276999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rgbClr val="3A5CA9"/>
                </a:solidFill>
                <a:latin typeface="Montserrat" pitchFamily="2" charset="77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dirty="0">
                <a:solidFill>
                  <a:srgbClr val="4D539D"/>
                </a:solidFill>
                <a:latin typeface="Montserrat"/>
              </a:rPr>
              <a:t>Résistance</a:t>
            </a:r>
            <a:endParaRPr lang="fr-FR" dirty="0">
              <a:solidFill>
                <a:srgbClr val="4D539D"/>
              </a:solidFill>
            </a:endParaRPr>
          </a:p>
        </p:txBody>
      </p:sp>
      <p:sp>
        <p:nvSpPr>
          <p:cNvPr id="49" name="ZoneTexte 5">
            <a:extLst>
              <a:ext uri="{FF2B5EF4-FFF2-40B4-BE49-F238E27FC236}">
                <a16:creationId xmlns:a16="http://schemas.microsoft.com/office/drawing/2014/main" id="{4FB84EA7-399A-B446-749F-8F2E3EBA0AFF}"/>
              </a:ext>
            </a:extLst>
          </p:cNvPr>
          <p:cNvSpPr txBox="1"/>
          <p:nvPr/>
        </p:nvSpPr>
        <p:spPr>
          <a:xfrm>
            <a:off x="8117619" y="3637070"/>
            <a:ext cx="3241680" cy="4616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lvl="1" algn="just"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Chute : 1,8 m sur béton ; Mil </a:t>
            </a:r>
            <a:r>
              <a:rPr lang="fr-FR" sz="1200" dirty="0" err="1">
                <a:solidFill>
                  <a:srgbClr val="59596B"/>
                </a:solidFill>
                <a:latin typeface="Arial"/>
                <a:cs typeface="Arial"/>
              </a:rPr>
              <a:t>Spec</a:t>
            </a: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 : 3,0 m ; Chocs : 2 000 à 0,5 m</a:t>
            </a:r>
          </a:p>
        </p:txBody>
      </p:sp>
      <p:sp>
        <p:nvSpPr>
          <p:cNvPr id="50" name="ZoneTexte 9">
            <a:extLst>
              <a:ext uri="{FF2B5EF4-FFF2-40B4-BE49-F238E27FC236}">
                <a16:creationId xmlns:a16="http://schemas.microsoft.com/office/drawing/2014/main" id="{27405EAF-A8E4-9D42-BE13-756213050F18}"/>
              </a:ext>
            </a:extLst>
          </p:cNvPr>
          <p:cNvSpPr txBox="1"/>
          <p:nvPr/>
        </p:nvSpPr>
        <p:spPr>
          <a:xfrm>
            <a:off x="6727802" y="4182661"/>
            <a:ext cx="1349021" cy="276999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rgbClr val="3A5CA9"/>
                </a:solidFill>
                <a:latin typeface="Montserrat" pitchFamily="2" charset="77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dirty="0">
                <a:solidFill>
                  <a:srgbClr val="4D539D"/>
                </a:solidFill>
                <a:latin typeface="Montserrat"/>
              </a:rPr>
              <a:t>Etanchéité</a:t>
            </a:r>
            <a:endParaRPr lang="en-US" dirty="0"/>
          </a:p>
        </p:txBody>
      </p:sp>
      <p:sp>
        <p:nvSpPr>
          <p:cNvPr id="51" name="ZoneTexte 11">
            <a:extLst>
              <a:ext uri="{FF2B5EF4-FFF2-40B4-BE49-F238E27FC236}">
                <a16:creationId xmlns:a16="http://schemas.microsoft.com/office/drawing/2014/main" id="{FECC6932-037B-3BA8-4C93-D745D9E9113F}"/>
              </a:ext>
            </a:extLst>
          </p:cNvPr>
          <p:cNvSpPr txBox="1"/>
          <p:nvPr/>
        </p:nvSpPr>
        <p:spPr>
          <a:xfrm>
            <a:off x="8135353" y="4211810"/>
            <a:ext cx="2661675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lvl="1" algn="just">
              <a:buClr>
                <a:srgbClr val="C00000"/>
              </a:buClr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IP52</a:t>
            </a:r>
            <a:endParaRPr lang="en-US" dirty="0">
              <a:solidFill>
                <a:srgbClr val="59596B"/>
              </a:solidFill>
            </a:endParaRPr>
          </a:p>
        </p:txBody>
      </p:sp>
      <p:sp>
        <p:nvSpPr>
          <p:cNvPr id="53" name="ZoneTexte 6">
            <a:extLst>
              <a:ext uri="{FF2B5EF4-FFF2-40B4-BE49-F238E27FC236}">
                <a16:creationId xmlns:a16="http://schemas.microsoft.com/office/drawing/2014/main" id="{79F14422-874C-FFBF-9F1E-11A4AD800536}"/>
              </a:ext>
            </a:extLst>
          </p:cNvPr>
          <p:cNvSpPr txBox="1"/>
          <p:nvPr/>
        </p:nvSpPr>
        <p:spPr>
          <a:xfrm>
            <a:off x="2314406" y="3419690"/>
            <a:ext cx="4993883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lvl="1" algn="just">
              <a:buClr>
                <a:srgbClr val="C00000"/>
              </a:buClr>
              <a:defRPr/>
            </a:pPr>
            <a:r>
              <a:rPr lang="en-US" sz="1200" dirty="0">
                <a:solidFill>
                  <a:srgbClr val="59596B"/>
                </a:solidFill>
                <a:latin typeface="Arial"/>
                <a:cs typeface="Arial"/>
              </a:rPr>
              <a:t>USB, Keyboard Wedge (</a:t>
            </a:r>
            <a:r>
              <a:rPr lang="en-US" sz="1200" dirty="0" err="1">
                <a:solidFill>
                  <a:srgbClr val="59596B"/>
                </a:solidFill>
                <a:latin typeface="Arial"/>
                <a:cs typeface="Arial"/>
              </a:rPr>
              <a:t>émulation</a:t>
            </a:r>
            <a:r>
              <a:rPr lang="en-US" sz="1200" dirty="0">
                <a:solidFill>
                  <a:srgbClr val="59596B"/>
                </a:solidFill>
                <a:latin typeface="Arial"/>
                <a:cs typeface="Arial"/>
              </a:rPr>
              <a:t> clavier), RS-232</a:t>
            </a:r>
            <a:endParaRPr lang="en-US" dirty="0">
              <a:solidFill>
                <a:srgbClr val="59596B"/>
              </a:solidFill>
              <a:latin typeface="Arial"/>
              <a:cs typeface="Arial"/>
            </a:endParaRPr>
          </a:p>
        </p:txBody>
      </p:sp>
      <p:sp>
        <p:nvSpPr>
          <p:cNvPr id="54" name="ZoneTexte 7">
            <a:extLst>
              <a:ext uri="{FF2B5EF4-FFF2-40B4-BE49-F238E27FC236}">
                <a16:creationId xmlns:a16="http://schemas.microsoft.com/office/drawing/2014/main" id="{3EA4069C-0805-7EB8-49A6-6E752CCC1916}"/>
              </a:ext>
            </a:extLst>
          </p:cNvPr>
          <p:cNvSpPr txBox="1"/>
          <p:nvPr/>
        </p:nvSpPr>
        <p:spPr>
          <a:xfrm>
            <a:off x="6736894" y="2471078"/>
            <a:ext cx="1349021" cy="461665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rgbClr val="3A5CA9"/>
                </a:solidFill>
                <a:latin typeface="Montserrat" pitchFamily="2" charset="77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4D539D"/>
                </a:solidFill>
              </a:rPr>
              <a:t>Contraste impression</a:t>
            </a:r>
          </a:p>
        </p:txBody>
      </p:sp>
      <p:sp>
        <p:nvSpPr>
          <p:cNvPr id="56" name="ZoneTexte 16">
            <a:extLst>
              <a:ext uri="{FF2B5EF4-FFF2-40B4-BE49-F238E27FC236}">
                <a16:creationId xmlns:a16="http://schemas.microsoft.com/office/drawing/2014/main" id="{7A53EA5E-294A-DEED-97A1-DAE295A0B134}"/>
              </a:ext>
            </a:extLst>
          </p:cNvPr>
          <p:cNvSpPr txBox="1"/>
          <p:nvPr/>
        </p:nvSpPr>
        <p:spPr>
          <a:xfrm>
            <a:off x="8085915" y="2567321"/>
            <a:ext cx="4436534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lvl="1" algn="just">
              <a:buClr>
                <a:srgbClr val="C00000"/>
              </a:buClr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15% d’écart de réflexion minimale</a:t>
            </a:r>
            <a:endParaRPr lang="en-US" dirty="0">
              <a:solidFill>
                <a:srgbClr val="59596B"/>
              </a:solidFill>
              <a:latin typeface="Arial"/>
              <a:cs typeface="Arial"/>
            </a:endParaRPr>
          </a:p>
        </p:txBody>
      </p:sp>
      <p:sp>
        <p:nvSpPr>
          <p:cNvPr id="58" name="ZoneTexte 20">
            <a:extLst>
              <a:ext uri="{FF2B5EF4-FFF2-40B4-BE49-F238E27FC236}">
                <a16:creationId xmlns:a16="http://schemas.microsoft.com/office/drawing/2014/main" id="{5569456E-073F-F7F7-5FA5-65F89B423EE3}"/>
              </a:ext>
            </a:extLst>
          </p:cNvPr>
          <p:cNvSpPr txBox="1"/>
          <p:nvPr/>
        </p:nvSpPr>
        <p:spPr>
          <a:xfrm>
            <a:off x="444079" y="2089899"/>
            <a:ext cx="1684925" cy="480026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rgbClr val="3A5CA9"/>
                </a:solidFill>
                <a:latin typeface="Montserrat" pitchFamily="2" charset="77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dirty="0">
                <a:solidFill>
                  <a:srgbClr val="4D539D"/>
                </a:solidFill>
              </a:rPr>
              <a:t>Consommation en veille</a:t>
            </a:r>
            <a:endParaRPr lang="fr-FR" dirty="0">
              <a:solidFill>
                <a:srgbClr val="4D539D"/>
              </a:solidFill>
            </a:endParaRPr>
          </a:p>
        </p:txBody>
      </p:sp>
      <p:sp>
        <p:nvSpPr>
          <p:cNvPr id="65" name="ZoneTexte 22">
            <a:extLst>
              <a:ext uri="{FF2B5EF4-FFF2-40B4-BE49-F238E27FC236}">
                <a16:creationId xmlns:a16="http://schemas.microsoft.com/office/drawing/2014/main" id="{37E0959E-DCD6-BBCD-114C-67B29D3C93E9}"/>
              </a:ext>
            </a:extLst>
          </p:cNvPr>
          <p:cNvSpPr txBox="1"/>
          <p:nvPr/>
        </p:nvSpPr>
        <p:spPr>
          <a:xfrm>
            <a:off x="6718709" y="4622115"/>
            <a:ext cx="1367206" cy="276999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rgbClr val="3A5CA9"/>
                </a:solidFill>
                <a:latin typeface="Montserrat" pitchFamily="2" charset="77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dirty="0">
                <a:solidFill>
                  <a:srgbClr val="4D539D"/>
                </a:solidFill>
                <a:latin typeface="Montserrat"/>
              </a:rPr>
              <a:t>Connectivité</a:t>
            </a:r>
            <a:endParaRPr lang="en-US" dirty="0"/>
          </a:p>
        </p:txBody>
      </p:sp>
      <p:sp>
        <p:nvSpPr>
          <p:cNvPr id="66" name="ZoneTexte 25">
            <a:extLst>
              <a:ext uri="{FF2B5EF4-FFF2-40B4-BE49-F238E27FC236}">
                <a16:creationId xmlns:a16="http://schemas.microsoft.com/office/drawing/2014/main" id="{E3534C32-D94A-0958-EEBB-FC4F7E70600F}"/>
              </a:ext>
            </a:extLst>
          </p:cNvPr>
          <p:cNvSpPr txBox="1"/>
          <p:nvPr/>
        </p:nvSpPr>
        <p:spPr>
          <a:xfrm>
            <a:off x="8085915" y="4632502"/>
            <a:ext cx="4059965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lvl="1" algn="just"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Bluetooth class 1, version 4.0</a:t>
            </a:r>
            <a:endParaRPr lang="en-US" dirty="0">
              <a:solidFill>
                <a:srgbClr val="59596B"/>
              </a:solidFill>
            </a:endParaRPr>
          </a:p>
        </p:txBody>
      </p:sp>
      <p:sp>
        <p:nvSpPr>
          <p:cNvPr id="67" name="ZoneTexte 26">
            <a:extLst>
              <a:ext uri="{FF2B5EF4-FFF2-40B4-BE49-F238E27FC236}">
                <a16:creationId xmlns:a16="http://schemas.microsoft.com/office/drawing/2014/main" id="{026A9C52-0CE6-DB85-149E-6513A38BBD7A}"/>
              </a:ext>
            </a:extLst>
          </p:cNvPr>
          <p:cNvSpPr txBox="1"/>
          <p:nvPr/>
        </p:nvSpPr>
        <p:spPr>
          <a:xfrm>
            <a:off x="6736894" y="1912490"/>
            <a:ext cx="1349021" cy="461665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rgbClr val="3A5CA9"/>
                </a:solidFill>
                <a:latin typeface="Montserrat" pitchFamily="2" charset="77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>
                <a:solidFill>
                  <a:srgbClr val="4D539D"/>
                </a:solidFill>
              </a:rPr>
              <a:t>Capteur d’image</a:t>
            </a:r>
          </a:p>
        </p:txBody>
      </p:sp>
      <p:sp>
        <p:nvSpPr>
          <p:cNvPr id="68" name="ZoneTexte 31">
            <a:extLst>
              <a:ext uri="{FF2B5EF4-FFF2-40B4-BE49-F238E27FC236}">
                <a16:creationId xmlns:a16="http://schemas.microsoft.com/office/drawing/2014/main" id="{69569D49-A8C0-C32C-6DDC-EE0802EAEE71}"/>
              </a:ext>
            </a:extLst>
          </p:cNvPr>
          <p:cNvSpPr txBox="1"/>
          <p:nvPr/>
        </p:nvSpPr>
        <p:spPr>
          <a:xfrm>
            <a:off x="8132035" y="2010067"/>
            <a:ext cx="4436534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lvl="1" algn="just">
              <a:buClr>
                <a:srgbClr val="C00000"/>
              </a:buClr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1280 x 800 pixels</a:t>
            </a:r>
            <a:endParaRPr lang="en-US" dirty="0">
              <a:solidFill>
                <a:srgbClr val="59596B"/>
              </a:solidFill>
              <a:latin typeface="Arial"/>
              <a:cs typeface="Arial"/>
            </a:endParaRPr>
          </a:p>
        </p:txBody>
      </p:sp>
      <p:sp>
        <p:nvSpPr>
          <p:cNvPr id="69" name="ZoneTexte 36">
            <a:extLst>
              <a:ext uri="{FF2B5EF4-FFF2-40B4-BE49-F238E27FC236}">
                <a16:creationId xmlns:a16="http://schemas.microsoft.com/office/drawing/2014/main" id="{2F9EB576-AB48-A7F2-2463-A50CDFBEC157}"/>
              </a:ext>
            </a:extLst>
          </p:cNvPr>
          <p:cNvSpPr txBox="1"/>
          <p:nvPr/>
        </p:nvSpPr>
        <p:spPr>
          <a:xfrm>
            <a:off x="6736894" y="1133944"/>
            <a:ext cx="1367206" cy="646331"/>
          </a:xfrm>
          <a:prstGeom prst="rect">
            <a:avLst/>
          </a:prstGeom>
          <a:solidFill>
            <a:srgbClr val="F6D75F"/>
          </a:solidFill>
        </p:spPr>
        <p:txBody>
          <a:bodyPr wrap="square" rtlCol="0">
            <a:sp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rgbClr val="3A5CA9"/>
                </a:solidFill>
                <a:latin typeface="Montserrat" pitchFamily="2" charset="77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dirty="0">
                <a:solidFill>
                  <a:srgbClr val="4D539D"/>
                </a:solidFill>
              </a:rPr>
              <a:t>Tolérance inclinaison/tangage/roulis</a:t>
            </a:r>
            <a:endParaRPr lang="fr-FR" dirty="0">
              <a:solidFill>
                <a:srgbClr val="4D539D"/>
              </a:solidFill>
            </a:endParaRPr>
          </a:p>
        </p:txBody>
      </p:sp>
      <p:sp>
        <p:nvSpPr>
          <p:cNvPr id="70" name="ZoneTexte 37">
            <a:extLst>
              <a:ext uri="{FF2B5EF4-FFF2-40B4-BE49-F238E27FC236}">
                <a16:creationId xmlns:a16="http://schemas.microsoft.com/office/drawing/2014/main" id="{5D6E2D4C-9F82-E39D-B2E0-DD9EF58E07C6}"/>
              </a:ext>
            </a:extLst>
          </p:cNvPr>
          <p:cNvSpPr txBox="1"/>
          <p:nvPr/>
        </p:nvSpPr>
        <p:spPr>
          <a:xfrm>
            <a:off x="8132035" y="1293849"/>
            <a:ext cx="4059965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lvl="1" algn="just"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+/- 65 ° ; +/- 65 </a:t>
            </a:r>
            <a:r>
              <a:rPr lang="fr-FR" sz="1200" dirty="0">
                <a:solidFill>
                  <a:srgbClr val="59596B"/>
                </a:solidFill>
                <a:cs typeface="Arial"/>
              </a:rPr>
              <a:t>° ; +/- </a:t>
            </a: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360 °</a:t>
            </a:r>
            <a:endParaRPr lang="en-US" dirty="0">
              <a:solidFill>
                <a:srgbClr val="59596B"/>
              </a:solidFill>
              <a:latin typeface="Arial"/>
              <a:cs typeface="Arial"/>
            </a:endParaRPr>
          </a:p>
        </p:txBody>
      </p:sp>
      <p:sp>
        <p:nvSpPr>
          <p:cNvPr id="71" name="ZoneTexte 49">
            <a:extLst>
              <a:ext uri="{FF2B5EF4-FFF2-40B4-BE49-F238E27FC236}">
                <a16:creationId xmlns:a16="http://schemas.microsoft.com/office/drawing/2014/main" id="{FBE21829-7AA6-2791-0797-CFA393427669}"/>
              </a:ext>
            </a:extLst>
          </p:cNvPr>
          <p:cNvSpPr txBox="1"/>
          <p:nvPr/>
        </p:nvSpPr>
        <p:spPr>
          <a:xfrm>
            <a:off x="2298673" y="4360983"/>
            <a:ext cx="3835411" cy="2769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90170" lvl="1" algn="just">
              <a:defRPr/>
            </a:pPr>
            <a:r>
              <a:rPr lang="fr-FR" sz="1200" dirty="0">
                <a:solidFill>
                  <a:srgbClr val="59596B"/>
                </a:solidFill>
                <a:latin typeface="Arial"/>
                <a:cs typeface="Arial"/>
              </a:rPr>
              <a:t>-40°C à 70°C</a:t>
            </a:r>
            <a:endParaRPr lang="en-US" dirty="0">
              <a:solidFill>
                <a:srgbClr val="59596B"/>
              </a:solidFill>
              <a:latin typeface="Arial"/>
              <a:cs typeface="Arial"/>
            </a:endParaRPr>
          </a:p>
        </p:txBody>
      </p:sp>
      <p:sp>
        <p:nvSpPr>
          <p:cNvPr id="72" name="ZoneTexte 20">
            <a:extLst>
              <a:ext uri="{FF2B5EF4-FFF2-40B4-BE49-F238E27FC236}">
                <a16:creationId xmlns:a16="http://schemas.microsoft.com/office/drawing/2014/main" id="{4E3262F5-9796-530B-AAB5-22FF5D969E8F}"/>
              </a:ext>
            </a:extLst>
          </p:cNvPr>
          <p:cNvSpPr txBox="1"/>
          <p:nvPr/>
        </p:nvSpPr>
        <p:spPr>
          <a:xfrm>
            <a:off x="453259" y="1199369"/>
            <a:ext cx="1684925" cy="276999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rgbClr val="3A5CA9"/>
                </a:solidFill>
                <a:latin typeface="Montserrat" pitchFamily="2" charset="77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dirty="0">
                <a:solidFill>
                  <a:srgbClr val="4D539D"/>
                </a:solidFill>
                <a:latin typeface="Montserrat"/>
              </a:rPr>
              <a:t>Lecture</a:t>
            </a:r>
            <a:endParaRPr lang="en-US" dirty="0"/>
          </a:p>
        </p:txBody>
      </p:sp>
      <p:sp>
        <p:nvSpPr>
          <p:cNvPr id="73" name="ZoneTexte 20">
            <a:extLst>
              <a:ext uri="{FF2B5EF4-FFF2-40B4-BE49-F238E27FC236}">
                <a16:creationId xmlns:a16="http://schemas.microsoft.com/office/drawing/2014/main" id="{E28F30D0-849D-ACDB-6FDE-C55F496FD086}"/>
              </a:ext>
            </a:extLst>
          </p:cNvPr>
          <p:cNvSpPr txBox="1"/>
          <p:nvPr/>
        </p:nvSpPr>
        <p:spPr>
          <a:xfrm>
            <a:off x="444078" y="2677465"/>
            <a:ext cx="1684925" cy="276999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rgbClr val="3A5CA9"/>
                </a:solidFill>
                <a:latin typeface="Montserrat" pitchFamily="2" charset="77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dirty="0">
                <a:solidFill>
                  <a:srgbClr val="4D539D"/>
                </a:solidFill>
                <a:latin typeface="Montserrat"/>
              </a:rPr>
              <a:t>Coloris</a:t>
            </a:r>
            <a:endParaRPr lang="en-US" dirty="0"/>
          </a:p>
        </p:txBody>
      </p:sp>
      <p:sp>
        <p:nvSpPr>
          <p:cNvPr id="74" name="ZoneTexte 20">
            <a:extLst>
              <a:ext uri="{FF2B5EF4-FFF2-40B4-BE49-F238E27FC236}">
                <a16:creationId xmlns:a16="http://schemas.microsoft.com/office/drawing/2014/main" id="{1B67377E-B20E-992C-BE44-F1692C93C8AF}"/>
              </a:ext>
            </a:extLst>
          </p:cNvPr>
          <p:cNvSpPr txBox="1"/>
          <p:nvPr/>
        </p:nvSpPr>
        <p:spPr>
          <a:xfrm>
            <a:off x="453259" y="3017152"/>
            <a:ext cx="1684925" cy="276999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rgbClr val="3A5CA9"/>
                </a:solidFill>
                <a:latin typeface="Montserrat" pitchFamily="2" charset="77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dirty="0">
                <a:solidFill>
                  <a:srgbClr val="4D539D"/>
                </a:solidFill>
                <a:latin typeface="Montserrat"/>
              </a:rPr>
              <a:t>Luminosité</a:t>
            </a:r>
            <a:endParaRPr lang="en-US" dirty="0"/>
          </a:p>
        </p:txBody>
      </p:sp>
      <p:sp>
        <p:nvSpPr>
          <p:cNvPr id="75" name="ZoneTexte 20">
            <a:extLst>
              <a:ext uri="{FF2B5EF4-FFF2-40B4-BE49-F238E27FC236}">
                <a16:creationId xmlns:a16="http://schemas.microsoft.com/office/drawing/2014/main" id="{079F7FC0-0A64-154E-BB6C-D1A5EF33B2CD}"/>
              </a:ext>
            </a:extLst>
          </p:cNvPr>
          <p:cNvSpPr txBox="1"/>
          <p:nvPr/>
        </p:nvSpPr>
        <p:spPr>
          <a:xfrm>
            <a:off x="453258" y="3384380"/>
            <a:ext cx="1684925" cy="276999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rgbClr val="3A5CA9"/>
                </a:solidFill>
                <a:latin typeface="Montserrat" pitchFamily="2" charset="77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dirty="0">
                <a:solidFill>
                  <a:srgbClr val="4D539D"/>
                </a:solidFill>
                <a:latin typeface="Montserrat"/>
              </a:rPr>
              <a:t>Interface</a:t>
            </a:r>
            <a:endParaRPr lang="en-US" dirty="0"/>
          </a:p>
        </p:txBody>
      </p:sp>
      <p:sp>
        <p:nvSpPr>
          <p:cNvPr id="76" name="ZoneTexte 64">
            <a:extLst>
              <a:ext uri="{FF2B5EF4-FFF2-40B4-BE49-F238E27FC236}">
                <a16:creationId xmlns:a16="http://schemas.microsoft.com/office/drawing/2014/main" id="{67870A31-6D55-93D5-0D05-164A6A01FD73}"/>
              </a:ext>
            </a:extLst>
          </p:cNvPr>
          <p:cNvSpPr txBox="1"/>
          <p:nvPr/>
        </p:nvSpPr>
        <p:spPr>
          <a:xfrm>
            <a:off x="440273" y="4305835"/>
            <a:ext cx="1674563" cy="461665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rgbClr val="3A5CA9"/>
                </a:solidFill>
                <a:latin typeface="Montserrat" pitchFamily="2" charset="77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dirty="0">
                <a:solidFill>
                  <a:srgbClr val="4D539D"/>
                </a:solidFill>
                <a:latin typeface="Montserrat"/>
              </a:rPr>
              <a:t>Température de stockage</a:t>
            </a:r>
            <a:endParaRPr lang="fr-FR" dirty="0">
              <a:solidFill>
                <a:srgbClr val="4D539D"/>
              </a:solidFill>
            </a:endParaRPr>
          </a:p>
        </p:txBody>
      </p:sp>
      <p:sp>
        <p:nvSpPr>
          <p:cNvPr id="77" name="ZoneTexte 20">
            <a:extLst>
              <a:ext uri="{FF2B5EF4-FFF2-40B4-BE49-F238E27FC236}">
                <a16:creationId xmlns:a16="http://schemas.microsoft.com/office/drawing/2014/main" id="{59725D1E-197A-A7F9-37D3-62A12F34F1CE}"/>
              </a:ext>
            </a:extLst>
          </p:cNvPr>
          <p:cNvSpPr txBox="1"/>
          <p:nvPr/>
        </p:nvSpPr>
        <p:spPr>
          <a:xfrm>
            <a:off x="453259" y="4853296"/>
            <a:ext cx="1684925" cy="276999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rgbClr val="3A5CA9"/>
                </a:solidFill>
                <a:latin typeface="Montserrat" pitchFamily="2" charset="77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dirty="0">
                <a:solidFill>
                  <a:srgbClr val="4D539D"/>
                </a:solidFill>
                <a:latin typeface="Montserrat"/>
              </a:rPr>
              <a:t>Humidité</a:t>
            </a:r>
            <a:endParaRPr lang="en-US" dirty="0"/>
          </a:p>
        </p:txBody>
      </p:sp>
      <p:sp>
        <p:nvSpPr>
          <p:cNvPr id="78" name="ZoneTexte 20">
            <a:extLst>
              <a:ext uri="{FF2B5EF4-FFF2-40B4-BE49-F238E27FC236}">
                <a16:creationId xmlns:a16="http://schemas.microsoft.com/office/drawing/2014/main" id="{49BF3E28-3A18-2AE4-2D49-858090A7253D}"/>
              </a:ext>
            </a:extLst>
          </p:cNvPr>
          <p:cNvSpPr txBox="1"/>
          <p:nvPr/>
        </p:nvSpPr>
        <p:spPr>
          <a:xfrm>
            <a:off x="453258" y="5229705"/>
            <a:ext cx="1684925" cy="276999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rgbClr val="3A5CA9"/>
                </a:solidFill>
                <a:latin typeface="Montserrat" pitchFamily="2" charset="77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dirty="0">
                <a:solidFill>
                  <a:srgbClr val="4D539D"/>
                </a:solidFill>
                <a:latin typeface="Montserrat"/>
              </a:rPr>
              <a:t>Dimensions</a:t>
            </a:r>
            <a:endParaRPr lang="en-US" dirty="0"/>
          </a:p>
        </p:txBody>
      </p:sp>
      <p:sp>
        <p:nvSpPr>
          <p:cNvPr id="79" name="ZoneTexte 64">
            <a:extLst>
              <a:ext uri="{FF2B5EF4-FFF2-40B4-BE49-F238E27FC236}">
                <a16:creationId xmlns:a16="http://schemas.microsoft.com/office/drawing/2014/main" id="{A5B6302E-1B58-65F9-86FE-5DE400D7331B}"/>
              </a:ext>
            </a:extLst>
          </p:cNvPr>
          <p:cNvSpPr txBox="1"/>
          <p:nvPr/>
        </p:nvSpPr>
        <p:spPr>
          <a:xfrm>
            <a:off x="449453" y="5701304"/>
            <a:ext cx="1674563" cy="461665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rgbClr val="3A5CA9"/>
                </a:solidFill>
                <a:latin typeface="Montserrat" pitchFamily="2" charset="77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dirty="0">
                <a:solidFill>
                  <a:srgbClr val="4D539D"/>
                </a:solidFill>
                <a:latin typeface="Montserrat"/>
              </a:rPr>
              <a:t>Champs de visée imageur</a:t>
            </a:r>
            <a:endParaRPr lang="en-US" dirty="0"/>
          </a:p>
        </p:txBody>
      </p:sp>
      <p:sp>
        <p:nvSpPr>
          <p:cNvPr id="80" name="ZoneTexte 22">
            <a:extLst>
              <a:ext uri="{FF2B5EF4-FFF2-40B4-BE49-F238E27FC236}">
                <a16:creationId xmlns:a16="http://schemas.microsoft.com/office/drawing/2014/main" id="{3586052D-9EE6-4F6E-1A2A-53307F694BD4}"/>
              </a:ext>
            </a:extLst>
          </p:cNvPr>
          <p:cNvSpPr txBox="1"/>
          <p:nvPr/>
        </p:nvSpPr>
        <p:spPr>
          <a:xfrm>
            <a:off x="6707312" y="5074328"/>
            <a:ext cx="1367206" cy="461665"/>
          </a:xfrm>
          <a:prstGeom prst="rect">
            <a:avLst/>
          </a:prstGeom>
          <a:solidFill>
            <a:srgbClr val="F6D75F"/>
          </a:solidFill>
        </p:spPr>
        <p:txBody>
          <a:bodyPr wrap="square" lIns="91440" tIns="45720" rIns="91440" bIns="45720" rtlCol="0" anchor="t">
            <a:spAutoFit/>
          </a:bodyPr>
          <a:lstStyle>
            <a:defPPr>
              <a:defRPr lang="fr-FR"/>
            </a:defPPr>
            <a:lvl1pPr marL="0" algn="ctr" defTabSz="914400" rtl="0" eaLnBrk="1" latinLnBrk="0" hangingPunct="1">
              <a:defRPr sz="1200" b="1" kern="1200">
                <a:solidFill>
                  <a:srgbClr val="3A5CA9"/>
                </a:solidFill>
                <a:latin typeface="Montserrat" pitchFamily="2" charset="77"/>
                <a:ea typeface="+mn-ea"/>
                <a:cs typeface="Arial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altLang="fr-FR" dirty="0">
                <a:solidFill>
                  <a:srgbClr val="4D539D"/>
                </a:solidFill>
                <a:latin typeface="Montserrat"/>
              </a:rPr>
              <a:t>Energie / alimentation </a:t>
            </a:r>
            <a:endParaRPr lang="en-US" dirty="0"/>
          </a:p>
        </p:txBody>
      </p:sp>
      <p:sp>
        <p:nvSpPr>
          <p:cNvPr id="82" name="ZoneTexte 81">
            <a:extLst>
              <a:ext uri="{FF2B5EF4-FFF2-40B4-BE49-F238E27FC236}">
                <a16:creationId xmlns:a16="http://schemas.microsoft.com/office/drawing/2014/main" id="{58C68ACC-8D0E-5599-5181-937028B37ED2}"/>
              </a:ext>
            </a:extLst>
          </p:cNvPr>
          <p:cNvSpPr txBox="1"/>
          <p:nvPr/>
        </p:nvSpPr>
        <p:spPr>
          <a:xfrm>
            <a:off x="8165757" y="5160772"/>
            <a:ext cx="638708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fr-FR" sz="1200" dirty="0">
                <a:solidFill>
                  <a:srgbClr val="59596B"/>
                </a:solidFill>
              </a:rPr>
              <a:t>4.4V DC to 5.5V DC</a:t>
            </a:r>
          </a:p>
        </p:txBody>
      </p:sp>
      <p:sp>
        <p:nvSpPr>
          <p:cNvPr id="83" name="ZoneTexte 82">
            <a:extLst>
              <a:ext uri="{FF2B5EF4-FFF2-40B4-BE49-F238E27FC236}">
                <a16:creationId xmlns:a16="http://schemas.microsoft.com/office/drawing/2014/main" id="{B43AEB77-0995-D225-129A-276BB06F06AF}"/>
              </a:ext>
            </a:extLst>
          </p:cNvPr>
          <p:cNvSpPr txBox="1"/>
          <p:nvPr/>
        </p:nvSpPr>
        <p:spPr>
          <a:xfrm>
            <a:off x="167651" y="347001"/>
            <a:ext cx="394106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dirty="0">
                <a:solidFill>
                  <a:schemeClr val="bg1"/>
                </a:solidFill>
              </a:rPr>
              <a:t>Scanner portable filaire </a:t>
            </a:r>
          </a:p>
        </p:txBody>
      </p:sp>
      <p:pic>
        <p:nvPicPr>
          <p:cNvPr id="86" name="Image 85">
            <a:extLst>
              <a:ext uri="{FF2B5EF4-FFF2-40B4-BE49-F238E27FC236}">
                <a16:creationId xmlns:a16="http://schemas.microsoft.com/office/drawing/2014/main" id="{51015ED7-59E4-8FA5-4443-4C48E5ADE7B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54638" y="891948"/>
            <a:ext cx="1652159" cy="1652159"/>
          </a:xfrm>
          <a:prstGeom prst="rect">
            <a:avLst/>
          </a:prstGeom>
        </p:spPr>
      </p:pic>
      <p:pic>
        <p:nvPicPr>
          <p:cNvPr id="87" name="Image 86">
            <a:extLst>
              <a:ext uri="{FF2B5EF4-FFF2-40B4-BE49-F238E27FC236}">
                <a16:creationId xmlns:a16="http://schemas.microsoft.com/office/drawing/2014/main" id="{22EE052F-45BB-9C99-0255-59090449BF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44692" y="4116952"/>
            <a:ext cx="1585097" cy="15850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878481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Rayonnance">
      <a:dk1>
        <a:sysClr val="windowText" lastClr="000000"/>
      </a:dk1>
      <a:lt1>
        <a:sysClr val="window" lastClr="FFFFFF"/>
      </a:lt1>
      <a:dk2>
        <a:srgbClr val="4457A6"/>
      </a:dk2>
      <a:lt2>
        <a:srgbClr val="EFF2F6"/>
      </a:lt2>
      <a:accent1>
        <a:srgbClr val="4472C4"/>
      </a:accent1>
      <a:accent2>
        <a:srgbClr val="ED7D31"/>
      </a:accent2>
      <a:accent3>
        <a:srgbClr val="59596B"/>
      </a:accent3>
      <a:accent4>
        <a:srgbClr val="F6D468"/>
      </a:accent4>
      <a:accent5>
        <a:srgbClr val="E7F7FE"/>
      </a:accent5>
      <a:accent6>
        <a:srgbClr val="4D9D69"/>
      </a:accent6>
      <a:hlink>
        <a:srgbClr val="AE2831"/>
      </a:hlink>
      <a:folHlink>
        <a:srgbClr val="954F72"/>
      </a:folHlink>
    </a:clrScheme>
    <a:fontScheme name="Personnalisé 1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972B66AD85D1A14DA8FFD6DA58C299AD" ma:contentTypeVersion="9" ma:contentTypeDescription="Create a new document." ma:contentTypeScope="" ma:versionID="0a87fdf29d51ccc82b85ecc834c990ff">
  <xsd:schema xmlns:xsd="http://www.w3.org/2001/XMLSchema" xmlns:xs="http://www.w3.org/2001/XMLSchema" xmlns:p="http://schemas.microsoft.com/office/2006/metadata/properties" xmlns:ns3="bb1427ec-5bfd-414c-a303-0d69083edc57" targetNamespace="http://schemas.microsoft.com/office/2006/metadata/properties" ma:root="true" ma:fieldsID="74ce0e289c819fa2339b177c6248a6c3" ns3:_="">
    <xsd:import namespace="bb1427ec-5bfd-414c-a303-0d69083edc57"/>
    <xsd:element name="properties">
      <xsd:complexType>
        <xsd:sequence>
          <xsd:element name="documentManagement">
            <xsd:complexType>
              <xsd:all>
                <xsd:element ref="ns3:MediaServiceDateTaken" minOccurs="0"/>
                <xsd:element ref="ns3:_activity" minOccurs="0"/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SystemTags" minOccurs="0"/>
                <xsd:element ref="ns3:MediaServiceOCR" minOccurs="0"/>
                <xsd:element ref="ns3:MediaServiceGenerationTime" minOccurs="0"/>
                <xsd:element ref="ns3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b1427ec-5bfd-414c-a303-0d69083edc57" elementFormDefault="qualified">
    <xsd:import namespace="http://schemas.microsoft.com/office/2006/documentManagement/types"/>
    <xsd:import namespace="http://schemas.microsoft.com/office/infopath/2007/PartnerControls"/>
    <xsd:element name="MediaServiceDateTaken" ma:index="8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_activity" ma:index="9" nillable="true" ma:displayName="_activity" ma:hidden="true" ma:internalName="_activity">
      <xsd:simpleType>
        <xsd:restriction base="dms:Note"/>
      </xsd:simpleType>
    </xsd:element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3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bb1427ec-5bfd-414c-a303-0d69083edc57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8E37FBD-3C02-49A4-9E06-6DC37AB019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b1427ec-5bfd-414c-a303-0d69083edc5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2BF4BB2-99A4-4A21-B951-0C8D6EAE2EF9}">
  <ds:schemaRefs>
    <ds:schemaRef ds:uri="http://purl.org/dc/dcmitype/"/>
    <ds:schemaRef ds:uri="http://schemas.microsoft.com/office/2006/documentManagement/types"/>
    <ds:schemaRef ds:uri="http://purl.org/dc/terms/"/>
    <ds:schemaRef ds:uri="http://www.w3.org/XML/1998/namespace"/>
    <ds:schemaRef ds:uri="http://schemas.microsoft.com/office/2006/metadata/properti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bb1427ec-5bfd-414c-a303-0d69083edc57"/>
  </ds:schemaRefs>
</ds:datastoreItem>
</file>

<file path=customXml/itemProps3.xml><?xml version="1.0" encoding="utf-8"?>
<ds:datastoreItem xmlns:ds="http://schemas.openxmlformats.org/officeDocument/2006/customXml" ds:itemID="{5405AF83-E401-4F8D-AA19-25562D87AC8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TERMINAL MOBILE TC501 –  ZEBRA </Template>
  <TotalTime>0</TotalTime>
  <Words>630</Words>
  <Application>Microsoft Office PowerPoint</Application>
  <PresentationFormat>Grand écran</PresentationFormat>
  <Paragraphs>62</Paragraphs>
  <Slides>3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3</vt:i4>
      </vt:variant>
    </vt:vector>
  </HeadingPairs>
  <TitlesOfParts>
    <vt:vector size="12" baseType="lpstr">
      <vt:lpstr>Aptos</vt:lpstr>
      <vt:lpstr>Aptos Display</vt:lpstr>
      <vt:lpstr>Arial</vt:lpstr>
      <vt:lpstr>Calibri</vt:lpstr>
      <vt:lpstr>Courier New</vt:lpstr>
      <vt:lpstr>Montserrat</vt:lpstr>
      <vt:lpstr>Wingdings</vt:lpstr>
      <vt:lpstr>Thème Office</vt:lpstr>
      <vt:lpstr>Conception personnalisée</vt:lpstr>
      <vt:lpstr>Scanner Xenon Ultra 1960G– Honeywell </vt:lpstr>
      <vt:lpstr>Scanner Xenon Ultra 1960G– Honeywell </vt:lpstr>
      <vt:lpstr>Caractéristiques – Scanner Xenon Ultra 1960G– Honeywell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Fiza Nawaz</dc:creator>
  <cp:lastModifiedBy>Fiza Nawaz</cp:lastModifiedBy>
  <cp:revision>2</cp:revision>
  <dcterms:created xsi:type="dcterms:W3CDTF">2026-02-04T14:15:18Z</dcterms:created>
  <dcterms:modified xsi:type="dcterms:W3CDTF">2026-02-25T13:30:51Z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0x010100972B66AD85D1A14DA8FFD6DA58C299AD</vt:lpwstr>
  </property>
  <property fmtid="{D5CDD505-2E9C-101B-9397-08002B2CF9AE}" pid="3" name="MediaServiceImageTags">
    <vt:lpwstr/>
  </property>
</Properties>
</file>